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818" r:id="rId2"/>
    <p:sldId id="832" r:id="rId3"/>
    <p:sldId id="834" r:id="rId4"/>
    <p:sldId id="835" r:id="rId5"/>
    <p:sldId id="823" r:id="rId6"/>
    <p:sldId id="827" r:id="rId7"/>
    <p:sldId id="838" r:id="rId8"/>
    <p:sldId id="836" r:id="rId9"/>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5184" autoAdjust="0"/>
  </p:normalViewPr>
  <p:slideViewPr>
    <p:cSldViewPr snapToGrid="0">
      <p:cViewPr varScale="1">
        <p:scale>
          <a:sx n="122" d="100"/>
          <a:sy n="122" d="100"/>
        </p:scale>
        <p:origin x="8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66.119.104.29\&#28417;&#26989;&#35519;&#25972;&#35506;\&#12363;&#12388;&#12362;&#12539;&#12414;&#12368;&#12429;&#28417;&#26989;&#29677;\&#9675;disk1_&#25351;&#23450;&#65298;&#29677;\101%20(&#33258;)&#36960;&#27915;&#28417;&#26989;&#65328;&#65332;\&#36039;&#26009;&#20316;&#26989;&#65297;\&#9733;&#9733;&#9733;&#25351;&#23450;&#28417;&#26989;&#12398;&#35377;&#21487;&#38587;&#25968;&#21450;&#12403;&#36215;&#26989;&#12398;&#35469;&#21487;&#38587;&#25968;&#12398;&#25512;&#31227;_&#2591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84795152470084E-2"/>
          <c:y val="0"/>
          <c:w val="0.90081520484752997"/>
          <c:h val="0.87341786171030067"/>
        </c:manualLayout>
      </c:layout>
      <c:lineChart>
        <c:grouping val="standard"/>
        <c:varyColors val="0"/>
        <c:dLbls>
          <c:dLblPos val="t"/>
          <c:showLegendKey val="0"/>
          <c:showVal val="1"/>
          <c:showCatName val="0"/>
          <c:showSerName val="0"/>
          <c:showPercent val="0"/>
          <c:showBubbleSize val="0"/>
        </c:dLbls>
        <c:marker val="1"/>
        <c:smooth val="0"/>
        <c:axId val="602761784"/>
        <c:axId val="731973752"/>
      </c:lineChart>
      <c:catAx>
        <c:axId val="602761784"/>
        <c:scaling>
          <c:orientation val="minMax"/>
        </c:scaling>
        <c:delete val="1"/>
        <c:axPos val="b"/>
        <c:numFmt formatCode="General" sourceLinked="1"/>
        <c:majorTickMark val="none"/>
        <c:minorTickMark val="none"/>
        <c:tickLblPos val="nextTo"/>
        <c:crossAx val="731973752"/>
        <c:crosses val="autoZero"/>
        <c:auto val="1"/>
        <c:lblAlgn val="ctr"/>
        <c:lblOffset val="100"/>
        <c:noMultiLvlLbl val="0"/>
      </c:catAx>
      <c:valAx>
        <c:axId val="731973752"/>
        <c:scaling>
          <c:orientation val="minMax"/>
        </c:scaling>
        <c:delete val="1"/>
        <c:axPos val="l"/>
        <c:numFmt formatCode="General" sourceLinked="1"/>
        <c:majorTickMark val="none"/>
        <c:minorTickMark val="none"/>
        <c:tickLblPos val="nextTo"/>
        <c:crossAx val="6027617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0C103F-2BC7-481C-8ED5-3CAED5565754}"/>
              </a:ext>
            </a:extLst>
          </p:cNvPr>
          <p:cNvSpPr>
            <a:spLocks noGrp="1"/>
          </p:cNvSpPr>
          <p:nvPr>
            <p:ph type="hdr" sz="quarter"/>
          </p:nvPr>
        </p:nvSpPr>
        <p:spPr>
          <a:xfrm>
            <a:off x="2" y="0"/>
            <a:ext cx="2919565" cy="493868"/>
          </a:xfrm>
          <a:prstGeom prst="rect">
            <a:avLst/>
          </a:prstGeom>
        </p:spPr>
        <p:txBody>
          <a:bodyPr vert="horz" lIns="90741" tIns="45370" rIns="90741" bIns="4537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00CFDD5-7A6A-40C3-909B-513229FD850E}"/>
              </a:ext>
            </a:extLst>
          </p:cNvPr>
          <p:cNvSpPr>
            <a:spLocks noGrp="1"/>
          </p:cNvSpPr>
          <p:nvPr>
            <p:ph type="dt" sz="quarter" idx="1"/>
          </p:nvPr>
        </p:nvSpPr>
        <p:spPr>
          <a:xfrm>
            <a:off x="3814627" y="0"/>
            <a:ext cx="2919565" cy="493868"/>
          </a:xfrm>
          <a:prstGeom prst="rect">
            <a:avLst/>
          </a:prstGeom>
        </p:spPr>
        <p:txBody>
          <a:bodyPr vert="horz" lIns="90741" tIns="45370" rIns="90741" bIns="45370" rtlCol="0"/>
          <a:lstStyle>
            <a:lvl1pPr algn="r">
              <a:defRPr sz="1200"/>
            </a:lvl1pPr>
          </a:lstStyle>
          <a:p>
            <a:fld id="{2886BC79-B1F8-438F-9285-82A8FD54924C}" type="datetimeFigureOut">
              <a:rPr kumimoji="1" lang="ja-JP" altLang="en-US" smtClean="0"/>
              <a:t>2022/11/16</a:t>
            </a:fld>
            <a:endParaRPr kumimoji="1" lang="ja-JP" altLang="en-US"/>
          </a:p>
        </p:txBody>
      </p:sp>
      <p:sp>
        <p:nvSpPr>
          <p:cNvPr id="4" name="フッター プレースホルダー 3">
            <a:extLst>
              <a:ext uri="{FF2B5EF4-FFF2-40B4-BE49-F238E27FC236}">
                <a16:creationId xmlns:a16="http://schemas.microsoft.com/office/drawing/2014/main" id="{07D66753-A402-490E-ABB0-85B5F1DAEEB2}"/>
              </a:ext>
            </a:extLst>
          </p:cNvPr>
          <p:cNvSpPr>
            <a:spLocks noGrp="1"/>
          </p:cNvSpPr>
          <p:nvPr>
            <p:ph type="ftr" sz="quarter" idx="2"/>
          </p:nvPr>
        </p:nvSpPr>
        <p:spPr>
          <a:xfrm>
            <a:off x="2" y="9372445"/>
            <a:ext cx="2919565" cy="493868"/>
          </a:xfrm>
          <a:prstGeom prst="rect">
            <a:avLst/>
          </a:prstGeom>
        </p:spPr>
        <p:txBody>
          <a:bodyPr vert="horz" lIns="90741" tIns="45370" rIns="90741" bIns="4537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FAE69E-FB33-4E8E-BED1-07FC839BB713}"/>
              </a:ext>
            </a:extLst>
          </p:cNvPr>
          <p:cNvSpPr>
            <a:spLocks noGrp="1"/>
          </p:cNvSpPr>
          <p:nvPr>
            <p:ph type="sldNum" sz="quarter" idx="3"/>
          </p:nvPr>
        </p:nvSpPr>
        <p:spPr>
          <a:xfrm>
            <a:off x="3814627" y="9372445"/>
            <a:ext cx="2919565" cy="493868"/>
          </a:xfrm>
          <a:prstGeom prst="rect">
            <a:avLst/>
          </a:prstGeom>
        </p:spPr>
        <p:txBody>
          <a:bodyPr vert="horz" lIns="90741" tIns="45370" rIns="90741" bIns="45370" rtlCol="0" anchor="b"/>
          <a:lstStyle>
            <a:lvl1pPr algn="r">
              <a:defRPr sz="1200"/>
            </a:lvl1pPr>
          </a:lstStyle>
          <a:p>
            <a:fld id="{2974A84E-93D5-43F5-8409-7F2A9E7ED1EC}" type="slidenum">
              <a:rPr kumimoji="1" lang="ja-JP" altLang="en-US" smtClean="0"/>
              <a:t>‹#›</a:t>
            </a:fld>
            <a:endParaRPr kumimoji="1" lang="ja-JP" altLang="en-US"/>
          </a:p>
        </p:txBody>
      </p:sp>
    </p:spTree>
    <p:extLst>
      <p:ext uri="{BB962C8B-B14F-4D97-AF65-F5344CB8AC3E}">
        <p14:creationId xmlns:p14="http://schemas.microsoft.com/office/powerpoint/2010/main" val="581772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565" cy="493868"/>
          </a:xfrm>
          <a:prstGeom prst="rect">
            <a:avLst/>
          </a:prstGeom>
        </p:spPr>
        <p:txBody>
          <a:bodyPr vert="horz" lIns="90741" tIns="45370" rIns="90741" bIns="453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27" y="0"/>
            <a:ext cx="2919565" cy="493868"/>
          </a:xfrm>
          <a:prstGeom prst="rect">
            <a:avLst/>
          </a:prstGeom>
        </p:spPr>
        <p:txBody>
          <a:bodyPr vert="horz" lIns="90741" tIns="45370" rIns="90741" bIns="45370" rtlCol="0"/>
          <a:lstStyle>
            <a:lvl1pPr algn="r">
              <a:defRPr sz="1200"/>
            </a:lvl1pPr>
          </a:lstStyle>
          <a:p>
            <a:fld id="{054BA6F1-AB88-40BA-92CF-CAB26A7349FD}" type="datetimeFigureOut">
              <a:rPr kumimoji="1" lang="ja-JP" altLang="en-US" smtClean="0"/>
              <a:t>2022/11/16</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741" tIns="45370" rIns="90741" bIns="45370" rtlCol="0" anchor="ctr"/>
          <a:lstStyle/>
          <a:p>
            <a:endParaRPr lang="ja-JP" altLang="en-US"/>
          </a:p>
        </p:txBody>
      </p:sp>
      <p:sp>
        <p:nvSpPr>
          <p:cNvPr id="5" name="ノート プレースホルダー 4"/>
          <p:cNvSpPr>
            <a:spLocks noGrp="1"/>
          </p:cNvSpPr>
          <p:nvPr>
            <p:ph type="body" sz="quarter" idx="3"/>
          </p:nvPr>
        </p:nvSpPr>
        <p:spPr>
          <a:xfrm>
            <a:off x="673264" y="4747762"/>
            <a:ext cx="5389240" cy="3884673"/>
          </a:xfrm>
          <a:prstGeom prst="rect">
            <a:avLst/>
          </a:prstGeom>
        </p:spPr>
        <p:txBody>
          <a:bodyPr vert="horz" lIns="90741" tIns="45370" rIns="90741" bIns="453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2445"/>
            <a:ext cx="2919565" cy="493868"/>
          </a:xfrm>
          <a:prstGeom prst="rect">
            <a:avLst/>
          </a:prstGeom>
        </p:spPr>
        <p:txBody>
          <a:bodyPr vert="horz" lIns="90741" tIns="45370" rIns="90741" bIns="453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27" y="9372445"/>
            <a:ext cx="2919565" cy="493868"/>
          </a:xfrm>
          <a:prstGeom prst="rect">
            <a:avLst/>
          </a:prstGeom>
        </p:spPr>
        <p:txBody>
          <a:bodyPr vert="horz" lIns="90741" tIns="45370" rIns="90741" bIns="45370" rtlCol="0" anchor="b"/>
          <a:lstStyle>
            <a:lvl1pPr algn="r">
              <a:defRPr sz="1200"/>
            </a:lvl1pPr>
          </a:lstStyle>
          <a:p>
            <a:fld id="{CF619E6A-B06F-4778-A77E-806786E32341}" type="slidenum">
              <a:rPr kumimoji="1" lang="ja-JP" altLang="en-US" smtClean="0"/>
              <a:t>‹#›</a:t>
            </a:fld>
            <a:endParaRPr kumimoji="1" lang="ja-JP" altLang="en-US"/>
          </a:p>
        </p:txBody>
      </p:sp>
    </p:spTree>
    <p:extLst>
      <p:ext uri="{BB962C8B-B14F-4D97-AF65-F5344CB8AC3E}">
        <p14:creationId xmlns:p14="http://schemas.microsoft.com/office/powerpoint/2010/main" val="29956585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A26F8A-3E09-4215-B2D5-DA2E3D5DC6CC}"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395601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0E5AF5-FC2E-4D04-AC93-4B82AFE19CEA}"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120471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1AF401-EF41-4E63-8942-4985C12BE996}"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139897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155BCF-68B2-4E94-B1D0-B535C4F206A7}"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392305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F3ECD1-A708-48BE-A8D1-4CDCEE21680F}" type="datetime1">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269594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D04D39-EEBD-426F-946E-4B24FEF185EC}"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395218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4C196D-AF45-4A34-AA1C-D9D914075E17}" type="datetime1">
              <a:rPr kumimoji="1" lang="ja-JP" altLang="en-US" smtClean="0"/>
              <a:t>2022/11/16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44893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CD3EDEC-81F0-413C-A4D6-C9E2DECE7FE7}" type="datetime1">
              <a:rPr kumimoji="1" lang="ja-JP" altLang="en-US" smtClean="0"/>
              <a:t>2022/11/16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282181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A15FF-B4DB-488C-96EA-4F5C0C6ABE7B}" type="datetime1">
              <a:rPr kumimoji="1" lang="ja-JP" altLang="en-US" smtClean="0"/>
              <a:t>2022/11/16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64791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CA523B-55F3-44D4-B1AF-38608005D576}"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396183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E08BFA-3205-4D93-8171-3533C05A1CCE}" type="datetime1">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24938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7E456-AAA4-4962-89A3-109416E5A4FD}" type="datetime1">
              <a:rPr kumimoji="1" lang="ja-JP" altLang="en-US" smtClean="0"/>
              <a:t>2022/11/16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49287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DECD-E343-485C-B12C-EB4B8037726B}" type="slidenum">
              <a:rPr kumimoji="1" lang="ja-JP" altLang="en-US" smtClean="0"/>
              <a:t>‹#›</a:t>
            </a:fld>
            <a:endParaRPr kumimoji="1" lang="ja-JP" altLang="en-US"/>
          </a:p>
        </p:txBody>
      </p:sp>
    </p:spTree>
    <p:extLst>
      <p:ext uri="{BB962C8B-B14F-4D97-AF65-F5344CB8AC3E}">
        <p14:creationId xmlns:p14="http://schemas.microsoft.com/office/powerpoint/2010/main" val="281616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B37E0C6-C546-4159-9B60-AE417559866A}"/>
              </a:ext>
            </a:extLst>
          </p:cNvPr>
          <p:cNvSpPr txBox="1"/>
          <p:nvPr/>
        </p:nvSpPr>
        <p:spPr>
          <a:xfrm>
            <a:off x="443987" y="1443831"/>
            <a:ext cx="8864239" cy="1077218"/>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国際漁場における大型トロール漁業等の</a:t>
            </a:r>
          </a:p>
          <a:p>
            <a:pPr algn="ctr"/>
            <a:r>
              <a:rPr kumimoji="1" lang="ja-JP" altLang="en-US" sz="3200" dirty="0">
                <a:latin typeface="BIZ UDPゴシック" panose="020B0400000000000000" pitchFamily="50" charset="-128"/>
                <a:ea typeface="BIZ UDPゴシック" panose="020B0400000000000000" pitchFamily="50" charset="-128"/>
              </a:rPr>
              <a:t>現状と課題について</a:t>
            </a:r>
          </a:p>
        </p:txBody>
      </p:sp>
      <p:cxnSp>
        <p:nvCxnSpPr>
          <p:cNvPr id="3" name="直線コネクタ 2">
            <a:extLst>
              <a:ext uri="{FF2B5EF4-FFF2-40B4-BE49-F238E27FC236}">
                <a16:creationId xmlns:a16="http://schemas.microsoft.com/office/drawing/2014/main" id="{E38BE3DA-78F0-4591-B30A-7CD4995C5DF2}"/>
              </a:ext>
            </a:extLst>
          </p:cNvPr>
          <p:cNvCxnSpPr>
            <a:cxnSpLocks/>
          </p:cNvCxnSpPr>
          <p:nvPr/>
        </p:nvCxnSpPr>
        <p:spPr>
          <a:xfrm>
            <a:off x="194659" y="3161033"/>
            <a:ext cx="9464159" cy="0"/>
          </a:xfrm>
          <a:prstGeom prst="line">
            <a:avLst/>
          </a:prstGeom>
          <a:ln w="127000" cmpd="thickThi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B541B67E-08E2-4EAC-AA25-90D7541B88B5}"/>
              </a:ext>
            </a:extLst>
          </p:cNvPr>
          <p:cNvSpPr/>
          <p:nvPr/>
        </p:nvSpPr>
        <p:spPr>
          <a:xfrm>
            <a:off x="8610599" y="294964"/>
            <a:ext cx="697627" cy="400110"/>
          </a:xfrm>
          <a:prstGeom prst="rect">
            <a:avLst/>
          </a:prstGeom>
          <a:ln>
            <a:solidFill>
              <a:schemeClr val="tx1"/>
            </a:solidFill>
          </a:ln>
        </p:spPr>
        <p:txBody>
          <a:bodyPr wrap="none">
            <a:spAutoFit/>
          </a:bodyPr>
          <a:lstStyle/>
          <a:p>
            <a:r>
              <a:rPr lang="ja-JP" altLang="en-US" sz="2000" dirty="0">
                <a:solidFill>
                  <a:srgbClr val="000000"/>
                </a:solidFill>
                <a:latin typeface="Times New Roman" panose="02020603050405020304" pitchFamily="18" charset="0"/>
                <a:ea typeface="ＭＳ ゴシック" panose="020B0609070205080204" pitchFamily="49" charset="-128"/>
              </a:rPr>
              <a:t>資料</a:t>
            </a:r>
            <a:endParaRPr lang="ja-JP" altLang="en-US" sz="2000" dirty="0"/>
          </a:p>
        </p:txBody>
      </p:sp>
      <p:sp>
        <p:nvSpPr>
          <p:cNvPr id="6" name="サブタイトル 2">
            <a:extLst>
              <a:ext uri="{FF2B5EF4-FFF2-40B4-BE49-F238E27FC236}">
                <a16:creationId xmlns:a16="http://schemas.microsoft.com/office/drawing/2014/main" id="{8FA9FDF2-B413-41E6-AE2E-2EF19D170D5A}"/>
              </a:ext>
            </a:extLst>
          </p:cNvPr>
          <p:cNvSpPr>
            <a:spLocks noGrp="1"/>
          </p:cNvSpPr>
          <p:nvPr>
            <p:ph type="subTitle" idx="1"/>
          </p:nvPr>
        </p:nvSpPr>
        <p:spPr>
          <a:xfrm>
            <a:off x="1485899" y="4650080"/>
            <a:ext cx="6934200" cy="550912"/>
          </a:xfrm>
        </p:spPr>
        <p:txBody>
          <a:bodyPr>
            <a:noAutofit/>
          </a:body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令和</a:t>
            </a:r>
            <a:r>
              <a:rPr lang="en-US" altLang="ja-JP" sz="2800" b="1" dirty="0">
                <a:solidFill>
                  <a:schemeClr val="tx1"/>
                </a:solidFill>
                <a:latin typeface="BIZ UDPゴシック" panose="020B0400000000000000" pitchFamily="50" charset="-128"/>
                <a:ea typeface="BIZ UDPゴシック" panose="020B0400000000000000" pitchFamily="50" charset="-128"/>
              </a:rPr>
              <a:t>4</a:t>
            </a:r>
            <a:r>
              <a:rPr lang="ja-JP" altLang="en-US" sz="2800" b="1" dirty="0">
                <a:solidFill>
                  <a:schemeClr val="tx1"/>
                </a:solidFill>
                <a:latin typeface="BIZ UDPゴシック" panose="020B0400000000000000" pitchFamily="50" charset="-128"/>
                <a:ea typeface="BIZ UDPゴシック" panose="020B0400000000000000" pitchFamily="50" charset="-128"/>
              </a:rPr>
              <a:t>年</a:t>
            </a:r>
            <a:r>
              <a:rPr lang="en-US" altLang="ja-JP" sz="2800" b="1" dirty="0">
                <a:solidFill>
                  <a:schemeClr val="tx1"/>
                </a:solidFill>
                <a:latin typeface="BIZ UDPゴシック" panose="020B0400000000000000" pitchFamily="50" charset="-128"/>
                <a:ea typeface="BIZ UDPゴシック" panose="020B0400000000000000" pitchFamily="50" charset="-128"/>
              </a:rPr>
              <a:t>11</a:t>
            </a:r>
            <a:r>
              <a:rPr lang="ja-JP" altLang="en-US" sz="2800" b="1" dirty="0">
                <a:solidFill>
                  <a:schemeClr val="tx1"/>
                </a:solidFill>
                <a:latin typeface="BIZ UDPゴシック" panose="020B0400000000000000" pitchFamily="50" charset="-128"/>
                <a:ea typeface="BIZ UDPゴシック" panose="020B0400000000000000" pitchFamily="50" charset="-128"/>
              </a:rPr>
              <a:t>月</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9660A3D-4DDD-459C-BA94-C997397106F6}"/>
              </a:ext>
            </a:extLst>
          </p:cNvPr>
          <p:cNvSpPr txBox="1"/>
          <p:nvPr/>
        </p:nvSpPr>
        <p:spPr>
          <a:xfrm>
            <a:off x="632519" y="5152559"/>
            <a:ext cx="8640960" cy="523220"/>
          </a:xfrm>
          <a:prstGeom prst="rect">
            <a:avLst/>
          </a:prstGeom>
          <a:noFill/>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（一社）日本トロール底魚協会</a:t>
            </a:r>
          </a:p>
        </p:txBody>
      </p:sp>
      <p:pic>
        <p:nvPicPr>
          <p:cNvPr id="5" name="図 4">
            <a:extLst>
              <a:ext uri="{FF2B5EF4-FFF2-40B4-BE49-F238E27FC236}">
                <a16:creationId xmlns:a16="http://schemas.microsoft.com/office/drawing/2014/main" id="{9833E8A7-D538-C7DB-B838-F07689A31BC1}"/>
              </a:ext>
            </a:extLst>
          </p:cNvPr>
          <p:cNvPicPr>
            <a:picLocks noChangeAspect="1"/>
          </p:cNvPicPr>
          <p:nvPr/>
        </p:nvPicPr>
        <p:blipFill>
          <a:blip r:embed="rId2"/>
          <a:stretch>
            <a:fillRect/>
          </a:stretch>
        </p:blipFill>
        <p:spPr>
          <a:xfrm>
            <a:off x="194659" y="3386324"/>
            <a:ext cx="9516681" cy="85351"/>
          </a:xfrm>
          <a:prstGeom prst="rect">
            <a:avLst/>
          </a:prstGeom>
        </p:spPr>
      </p:pic>
      <p:sp>
        <p:nvSpPr>
          <p:cNvPr id="10" name="スライド番号プレースホルダー 9">
            <a:extLst>
              <a:ext uri="{FF2B5EF4-FFF2-40B4-BE49-F238E27FC236}">
                <a16:creationId xmlns:a16="http://schemas.microsoft.com/office/drawing/2014/main" id="{40737C6C-7279-837C-AF8E-12030553530B}"/>
              </a:ext>
            </a:extLst>
          </p:cNvPr>
          <p:cNvSpPr>
            <a:spLocks noGrp="1"/>
          </p:cNvSpPr>
          <p:nvPr>
            <p:ph type="sldNum" sz="quarter" idx="12"/>
          </p:nvPr>
        </p:nvSpPr>
        <p:spPr/>
        <p:txBody>
          <a:bodyPr/>
          <a:lstStyle/>
          <a:p>
            <a:fld id="{7D2EDECD-E343-485C-B12C-EB4B8037726B}" type="slidenum">
              <a:rPr kumimoji="1" lang="ja-JP" altLang="en-US" smtClean="0"/>
              <a:t>1</a:t>
            </a:fld>
            <a:endParaRPr kumimoji="1" lang="ja-JP" altLang="en-US"/>
          </a:p>
        </p:txBody>
      </p:sp>
    </p:spTree>
    <p:extLst>
      <p:ext uri="{BB962C8B-B14F-4D97-AF65-F5344CB8AC3E}">
        <p14:creationId xmlns:p14="http://schemas.microsoft.com/office/powerpoint/2010/main" val="112314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602A8-30DD-E4E4-68DF-0AEE7E698A9D}"/>
              </a:ext>
            </a:extLst>
          </p:cNvPr>
          <p:cNvSpPr>
            <a:spLocks noGrp="1"/>
          </p:cNvSpPr>
          <p:nvPr>
            <p:ph type="title"/>
          </p:nvPr>
        </p:nvSpPr>
        <p:spPr>
          <a:xfrm>
            <a:off x="415131" y="1072356"/>
            <a:ext cx="8893269" cy="830997"/>
          </a:xfrm>
        </p:spPr>
        <p:txBody>
          <a:bodyPr>
            <a:noAutofit/>
          </a:bodyPr>
          <a:lstStyle/>
          <a:p>
            <a:r>
              <a:rPr lang="ja-JP" altLang="en-US" sz="1800" dirty="0">
                <a:latin typeface="BIZ UDゴシック" panose="020B0400000000000000" pitchFamily="49" charset="-128"/>
                <a:ea typeface="BIZ UDゴシック" panose="020B0400000000000000" pitchFamily="49" charset="-128"/>
                <a:cs typeface="Times New Roman" panose="02020603050405020304" pitchFamily="18" charset="0"/>
              </a:rPr>
              <a:t>世界</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の漁場における持続的な水産資源の開発利用、水産物の我が国への安定供給、秩序ある水産貿易振興等をはかるとともに、大型船による国際漁場におけるトロール漁業及びその他底魚等漁業</a:t>
            </a:r>
            <a:r>
              <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「トロール等漁業」と総称</a:t>
            </a:r>
            <a:r>
              <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の健全な発展に寄与することを目的として、大手水産会社を中心に昭和</a:t>
            </a:r>
            <a:r>
              <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43</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(1968</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kumimoji="0" lang="en-US" altLang="ja-JP"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8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に設立された団体。</a:t>
            </a:r>
            <a:endParaRPr kumimoji="1" lang="ja-JP" altLang="en-US" sz="1800" dirty="0"/>
          </a:p>
        </p:txBody>
      </p:sp>
      <p:sp>
        <p:nvSpPr>
          <p:cNvPr id="3" name="コンテンツ プレースホルダー 2">
            <a:extLst>
              <a:ext uri="{FF2B5EF4-FFF2-40B4-BE49-F238E27FC236}">
                <a16:creationId xmlns:a16="http://schemas.microsoft.com/office/drawing/2014/main" id="{FFE41A61-53BB-510C-FD39-D866AC0A8435}"/>
              </a:ext>
            </a:extLst>
          </p:cNvPr>
          <p:cNvSpPr>
            <a:spLocks noGrp="1"/>
          </p:cNvSpPr>
          <p:nvPr>
            <p:ph idx="1"/>
          </p:nvPr>
        </p:nvSpPr>
        <p:spPr>
          <a:xfrm>
            <a:off x="681036" y="2118758"/>
            <a:ext cx="8543925" cy="4351338"/>
          </a:xfrm>
        </p:spPr>
        <p:txBody>
          <a:bodyPr/>
          <a:lstStyle/>
          <a:p>
            <a:pPr marL="0" indent="0">
              <a:buNone/>
            </a:pPr>
            <a:r>
              <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遠洋トロール漁船「第五十一開洋丸」　　　　　　　　　　　　　　　　　　　　　遠洋底はえ縄漁船「第八新生丸」</a:t>
            </a:r>
            <a:endPar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indent="0">
              <a:buNone/>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主要漁獲対象</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キンメダイ、クサカリツボダイ</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主要漁獲対象</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メロ</a:t>
            </a:r>
            <a:r>
              <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0"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2049" name="図 1">
            <a:extLst>
              <a:ext uri="{FF2B5EF4-FFF2-40B4-BE49-F238E27FC236}">
                <a16:creationId xmlns:a16="http://schemas.microsoft.com/office/drawing/2014/main" id="{E94AFDB5-3CCF-1895-EC67-88B90F7DC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94409"/>
            <a:ext cx="4954588" cy="3109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図 2">
            <a:extLst>
              <a:ext uri="{FF2B5EF4-FFF2-40B4-BE49-F238E27FC236}">
                <a16:creationId xmlns:a16="http://schemas.microsoft.com/office/drawing/2014/main" id="{FA5B8A40-459D-1B2C-A3FF-A7E00A6E9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897" y="2791136"/>
            <a:ext cx="4457700" cy="3173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E589987-7A55-C1B5-FB62-2C2BADFC320D}"/>
              </a:ext>
            </a:extLst>
          </p:cNvPr>
          <p:cNvSpPr>
            <a:spLocks noChangeArrowheads="1"/>
          </p:cNvSpPr>
          <p:nvPr/>
        </p:nvSpPr>
        <p:spPr bwMode="auto">
          <a:xfrm>
            <a:off x="-91234" y="666387"/>
            <a:ext cx="990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2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2550" algn="l" defTabSz="914400" rtl="0" eaLnBrk="0" fontAlgn="base" latinLnBrk="0" hangingPunct="0">
              <a:lnSpc>
                <a:spcPct val="100000"/>
              </a:lnSpc>
              <a:spcBef>
                <a:spcPct val="0"/>
              </a:spcBef>
              <a:spcAft>
                <a:spcPct val="0"/>
              </a:spcAft>
              <a:buClrTx/>
              <a:buSzTx/>
              <a:buFontTx/>
              <a:buNone/>
              <a:tabLst/>
            </a:pPr>
            <a:endParaRPr kumimoji="0" lang="en-US" altLang="ja-JP" sz="18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82550" algn="l" defTabSz="914400" rtl="0" eaLnBrk="0" fontAlgn="base"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endParaRPr>
          </a:p>
          <a:p>
            <a:pPr marL="0" marR="0" lvl="0" indent="82550" algn="l" defTabSz="914400" rtl="0" eaLnBrk="0" fontAlgn="base" latinLnBrk="0" hangingPunct="0">
              <a:lnSpc>
                <a:spcPct val="100000"/>
              </a:lnSpc>
              <a:spcBef>
                <a:spcPct val="0"/>
              </a:spcBef>
              <a:spcAft>
                <a:spcPct val="0"/>
              </a:spcAft>
              <a:buClrTx/>
              <a:buSzTx/>
              <a:buFontTx/>
              <a:buNone/>
              <a:tabLst/>
            </a:pPr>
            <a:endParaRPr kumimoji="0" lang="ja-JP" altLang="en-US" sz="600" b="0" i="0" u="none" strike="noStrike" cap="none" normalizeH="0" baseline="0" dirty="0">
              <a:ln>
                <a:noFill/>
              </a:ln>
              <a:solidFill>
                <a:schemeClr val="tx1"/>
              </a:solidFill>
              <a:effectLst/>
            </a:endParaRPr>
          </a:p>
          <a:p>
            <a:pPr marL="0" marR="0" lvl="0" indent="825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5EEA1997-388B-53E8-7351-404EE8C0FDD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8255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B0AA8A3-39FE-2823-F48A-7B93928444CA}"/>
              </a:ext>
            </a:extLst>
          </p:cNvPr>
          <p:cNvSpPr>
            <a:spLocks noChangeArrowheads="1"/>
          </p:cNvSpPr>
          <p:nvPr/>
        </p:nvSpPr>
        <p:spPr bwMode="auto">
          <a:xfrm flipH="1">
            <a:off x="5602271" y="6117595"/>
            <a:ext cx="384495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04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4775"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メロ</a:t>
            </a:r>
            <a:r>
              <a:rPr kumimoji="0" lang="en-US" altLang="ja-JP"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マジェランアイナメ、ライギョダマシ の総称</a:t>
            </a:r>
            <a:endParaRPr kumimoji="0" lang="en-US" altLang="ja-JP" sz="11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1F91B74F-E914-7288-A978-743C37D8239F}"/>
              </a:ext>
            </a:extLst>
          </p:cNvPr>
          <p:cNvSpPr>
            <a:spLocks noChangeArrowheads="1"/>
          </p:cNvSpPr>
          <p:nvPr/>
        </p:nvSpPr>
        <p:spPr bwMode="auto">
          <a:xfrm>
            <a:off x="152400" y="341738"/>
            <a:ext cx="5262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一般社団法人 </a:t>
            </a:r>
            <a:r>
              <a:rPr kumimoji="0" lang="ja-JP" altLang="en-US" sz="2400" b="1"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日本トロール底魚協会</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 name="テキスト ボックス 8">
            <a:extLst>
              <a:ext uri="{FF2B5EF4-FFF2-40B4-BE49-F238E27FC236}">
                <a16:creationId xmlns:a16="http://schemas.microsoft.com/office/drawing/2014/main" id="{D78D23CC-1A45-A8B9-6EC0-2EA7838E79AD}"/>
              </a:ext>
            </a:extLst>
          </p:cNvPr>
          <p:cNvSpPr txBox="1"/>
          <p:nvPr/>
        </p:nvSpPr>
        <p:spPr>
          <a:xfrm>
            <a:off x="2143281" y="199562"/>
            <a:ext cx="3152616" cy="215444"/>
          </a:xfrm>
          <a:prstGeom prst="rect">
            <a:avLst/>
          </a:prstGeom>
          <a:noFill/>
        </p:spPr>
        <p:txBody>
          <a:bodyPr wrap="square" rtlCol="0">
            <a:spAutoFit/>
          </a:bodyPr>
          <a:lstStyle/>
          <a:p>
            <a:pPr algn="dist"/>
            <a:r>
              <a:rPr kumimoji="1" lang="ja-JP" altLang="en-US" sz="800" dirty="0"/>
              <a:t>にほんとろーるそこうおきょうかい</a:t>
            </a:r>
          </a:p>
        </p:txBody>
      </p:sp>
      <p:pic>
        <p:nvPicPr>
          <p:cNvPr id="10" name="図 9">
            <a:extLst>
              <a:ext uri="{FF2B5EF4-FFF2-40B4-BE49-F238E27FC236}">
                <a16:creationId xmlns:a16="http://schemas.microsoft.com/office/drawing/2014/main" id="{DE5864C6-2493-74A9-7237-D458A476965F}"/>
              </a:ext>
            </a:extLst>
          </p:cNvPr>
          <p:cNvPicPr>
            <a:picLocks noChangeAspect="1"/>
          </p:cNvPicPr>
          <p:nvPr/>
        </p:nvPicPr>
        <p:blipFill>
          <a:blip r:embed="rId4"/>
          <a:stretch>
            <a:fillRect/>
          </a:stretch>
        </p:blipFill>
        <p:spPr>
          <a:xfrm>
            <a:off x="194657" y="719331"/>
            <a:ext cx="9516681" cy="85351"/>
          </a:xfrm>
          <a:prstGeom prst="rect">
            <a:avLst/>
          </a:prstGeom>
        </p:spPr>
      </p:pic>
      <p:sp>
        <p:nvSpPr>
          <p:cNvPr id="12" name="スライド番号プレースホルダー 11">
            <a:extLst>
              <a:ext uri="{FF2B5EF4-FFF2-40B4-BE49-F238E27FC236}">
                <a16:creationId xmlns:a16="http://schemas.microsoft.com/office/drawing/2014/main" id="{04A2CE09-F912-B946-1EBD-B2D6324516E4}"/>
              </a:ext>
            </a:extLst>
          </p:cNvPr>
          <p:cNvSpPr>
            <a:spLocks noGrp="1"/>
          </p:cNvSpPr>
          <p:nvPr>
            <p:ph type="sldNum" sz="quarter" idx="12"/>
          </p:nvPr>
        </p:nvSpPr>
        <p:spPr/>
        <p:txBody>
          <a:bodyPr/>
          <a:lstStyle/>
          <a:p>
            <a:fld id="{7D2EDECD-E343-485C-B12C-EB4B8037726B}" type="slidenum">
              <a:rPr kumimoji="1" lang="ja-JP" altLang="en-US" smtClean="0"/>
              <a:t>2</a:t>
            </a:fld>
            <a:endParaRPr kumimoji="1" lang="ja-JP" altLang="en-US"/>
          </a:p>
        </p:txBody>
      </p:sp>
    </p:spTree>
    <p:extLst>
      <p:ext uri="{BB962C8B-B14F-4D97-AF65-F5344CB8AC3E}">
        <p14:creationId xmlns:p14="http://schemas.microsoft.com/office/powerpoint/2010/main" val="233230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マップ&#10;&#10;自動的に生成された説明">
            <a:extLst>
              <a:ext uri="{FF2B5EF4-FFF2-40B4-BE49-F238E27FC236}">
                <a16:creationId xmlns:a16="http://schemas.microsoft.com/office/drawing/2014/main" id="{7D2800EF-3B7D-51D1-269F-41D913C20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75" y="627820"/>
            <a:ext cx="9444050" cy="6182893"/>
          </a:xfrm>
          <a:prstGeom prst="rect">
            <a:avLst/>
          </a:prstGeom>
        </p:spPr>
      </p:pic>
      <p:sp>
        <p:nvSpPr>
          <p:cNvPr id="2" name="タイトル 1">
            <a:extLst>
              <a:ext uri="{FF2B5EF4-FFF2-40B4-BE49-F238E27FC236}">
                <a16:creationId xmlns:a16="http://schemas.microsoft.com/office/drawing/2014/main" id="{162F5D55-A1C3-34DF-6338-99C48906183E}"/>
              </a:ext>
            </a:extLst>
          </p:cNvPr>
          <p:cNvSpPr>
            <a:spLocks noGrp="1"/>
          </p:cNvSpPr>
          <p:nvPr>
            <p:ph type="title"/>
          </p:nvPr>
        </p:nvSpPr>
        <p:spPr>
          <a:xfrm>
            <a:off x="108094" y="69428"/>
            <a:ext cx="6799852" cy="515717"/>
          </a:xfrm>
        </p:spPr>
        <p:txBody>
          <a:bodyPr>
            <a:noAutofit/>
          </a:bodyPr>
          <a:lstStyle/>
          <a:p>
            <a:r>
              <a:rPr lang="ja-JP" altLang="en-US" sz="2400" b="1" dirty="0">
                <a:latin typeface="BIZ UDPゴシック" panose="020B0400000000000000" pitchFamily="50" charset="-128"/>
                <a:ea typeface="BIZ UDPゴシック" panose="020B0400000000000000" pitchFamily="50" charset="-128"/>
              </a:rPr>
              <a:t>日本トロール底魚協会会員漁船が操業する海域</a:t>
            </a:r>
            <a:endParaRPr kumimoji="1" lang="ja-JP" altLang="en-US" sz="2400"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D0475DF2-C7B7-0899-5D61-891B0AAC5097}"/>
              </a:ext>
            </a:extLst>
          </p:cNvPr>
          <p:cNvPicPr>
            <a:picLocks noChangeAspect="1"/>
          </p:cNvPicPr>
          <p:nvPr/>
        </p:nvPicPr>
        <p:blipFill>
          <a:blip r:embed="rId3"/>
          <a:stretch>
            <a:fillRect/>
          </a:stretch>
        </p:blipFill>
        <p:spPr>
          <a:xfrm>
            <a:off x="158344" y="542469"/>
            <a:ext cx="9516681" cy="85351"/>
          </a:xfrm>
          <a:prstGeom prst="rect">
            <a:avLst/>
          </a:prstGeom>
        </p:spPr>
      </p:pic>
      <p:sp>
        <p:nvSpPr>
          <p:cNvPr id="6" name="スライド番号プレースホルダー 5">
            <a:extLst>
              <a:ext uri="{FF2B5EF4-FFF2-40B4-BE49-F238E27FC236}">
                <a16:creationId xmlns:a16="http://schemas.microsoft.com/office/drawing/2014/main" id="{358DF044-4111-8016-2B59-3C0CE2A13C49}"/>
              </a:ext>
            </a:extLst>
          </p:cNvPr>
          <p:cNvSpPr>
            <a:spLocks noGrp="1"/>
          </p:cNvSpPr>
          <p:nvPr>
            <p:ph type="sldNum" sz="quarter" idx="12"/>
          </p:nvPr>
        </p:nvSpPr>
        <p:spPr/>
        <p:txBody>
          <a:bodyPr/>
          <a:lstStyle/>
          <a:p>
            <a:fld id="{7D2EDECD-E343-485C-B12C-EB4B8037726B}" type="slidenum">
              <a:rPr kumimoji="1" lang="ja-JP" altLang="en-US" smtClean="0"/>
              <a:t>3</a:t>
            </a:fld>
            <a:endParaRPr kumimoji="1" lang="ja-JP" altLang="en-US"/>
          </a:p>
        </p:txBody>
      </p:sp>
    </p:spTree>
    <p:extLst>
      <p:ext uri="{BB962C8B-B14F-4D97-AF65-F5344CB8AC3E}">
        <p14:creationId xmlns:p14="http://schemas.microsoft.com/office/powerpoint/2010/main" val="180287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292C09E-E9E3-A01A-C256-050E43D0A0F9}"/>
              </a:ext>
            </a:extLst>
          </p:cNvPr>
          <p:cNvPicPr>
            <a:picLocks noGrp="1" noChangeAspect="1"/>
          </p:cNvPicPr>
          <p:nvPr>
            <p:ph idx="1"/>
          </p:nvPr>
        </p:nvPicPr>
        <p:blipFill>
          <a:blip r:embed="rId2"/>
          <a:stretch>
            <a:fillRect/>
          </a:stretch>
        </p:blipFill>
        <p:spPr>
          <a:xfrm>
            <a:off x="245391" y="689116"/>
            <a:ext cx="9282921" cy="5967275"/>
          </a:xfrm>
          <a:prstGeom prst="rect">
            <a:avLst/>
          </a:prstGeom>
        </p:spPr>
      </p:pic>
      <p:sp>
        <p:nvSpPr>
          <p:cNvPr id="2" name="タイトル 1">
            <a:extLst>
              <a:ext uri="{FF2B5EF4-FFF2-40B4-BE49-F238E27FC236}">
                <a16:creationId xmlns:a16="http://schemas.microsoft.com/office/drawing/2014/main" id="{8604FD32-A582-D86D-3549-D10060BE1281}"/>
              </a:ext>
            </a:extLst>
          </p:cNvPr>
          <p:cNvSpPr>
            <a:spLocks noGrp="1"/>
          </p:cNvSpPr>
          <p:nvPr>
            <p:ph type="title"/>
          </p:nvPr>
        </p:nvSpPr>
        <p:spPr>
          <a:xfrm>
            <a:off x="161102" y="53488"/>
            <a:ext cx="3757755" cy="616385"/>
          </a:xfrm>
        </p:spPr>
        <p:txBody>
          <a:bodyPr>
            <a:noAutofit/>
          </a:bodyPr>
          <a:lstStyle/>
          <a:p>
            <a:r>
              <a:rPr kumimoji="1" lang="ja-JP" altLang="en-US" sz="2400" b="1" dirty="0">
                <a:latin typeface="BIZ UDPゴシック" panose="020B0400000000000000" pitchFamily="50" charset="-128"/>
                <a:ea typeface="BIZ UDPゴシック" panose="020B0400000000000000" pitchFamily="50" charset="-128"/>
              </a:rPr>
              <a:t>対象魚種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会員漁船の主要対象魚種</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　</a:t>
            </a:r>
          </a:p>
        </p:txBody>
      </p:sp>
      <p:pic>
        <p:nvPicPr>
          <p:cNvPr id="5" name="図 4">
            <a:extLst>
              <a:ext uri="{FF2B5EF4-FFF2-40B4-BE49-F238E27FC236}">
                <a16:creationId xmlns:a16="http://schemas.microsoft.com/office/drawing/2014/main" id="{C702E8DC-D1CF-ECDF-995A-655121447C0F}"/>
              </a:ext>
            </a:extLst>
          </p:cNvPr>
          <p:cNvPicPr>
            <a:picLocks noChangeAspect="1"/>
          </p:cNvPicPr>
          <p:nvPr/>
        </p:nvPicPr>
        <p:blipFill>
          <a:blip r:embed="rId3"/>
          <a:stretch>
            <a:fillRect/>
          </a:stretch>
        </p:blipFill>
        <p:spPr>
          <a:xfrm>
            <a:off x="161102" y="578200"/>
            <a:ext cx="9516681" cy="85351"/>
          </a:xfrm>
          <a:prstGeom prst="rect">
            <a:avLst/>
          </a:prstGeom>
        </p:spPr>
      </p:pic>
      <p:sp>
        <p:nvSpPr>
          <p:cNvPr id="6" name="スライド番号プレースホルダー 5">
            <a:extLst>
              <a:ext uri="{FF2B5EF4-FFF2-40B4-BE49-F238E27FC236}">
                <a16:creationId xmlns:a16="http://schemas.microsoft.com/office/drawing/2014/main" id="{7C8D6209-AD2A-C83B-63B1-288C61C0F578}"/>
              </a:ext>
            </a:extLst>
          </p:cNvPr>
          <p:cNvSpPr>
            <a:spLocks noGrp="1"/>
          </p:cNvSpPr>
          <p:nvPr>
            <p:ph type="sldNum" sz="quarter" idx="12"/>
          </p:nvPr>
        </p:nvSpPr>
        <p:spPr/>
        <p:txBody>
          <a:bodyPr/>
          <a:lstStyle/>
          <a:p>
            <a:fld id="{7D2EDECD-E343-485C-B12C-EB4B8037726B}" type="slidenum">
              <a:rPr kumimoji="1" lang="ja-JP" altLang="en-US" smtClean="0"/>
              <a:t>4</a:t>
            </a:fld>
            <a:endParaRPr kumimoji="1" lang="ja-JP" altLang="en-US"/>
          </a:p>
        </p:txBody>
      </p:sp>
    </p:spTree>
    <p:extLst>
      <p:ext uri="{BB962C8B-B14F-4D97-AF65-F5344CB8AC3E}">
        <p14:creationId xmlns:p14="http://schemas.microsoft.com/office/powerpoint/2010/main" val="14035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30112C60-3A70-2565-4B1C-5744B45172A8}"/>
              </a:ext>
            </a:extLst>
          </p:cNvPr>
          <p:cNvGraphicFramePr>
            <a:graphicFrameLocks noGrp="1"/>
          </p:cNvGraphicFramePr>
          <p:nvPr>
            <p:extLst>
              <p:ext uri="{D42A27DB-BD31-4B8C-83A1-F6EECF244321}">
                <p14:modId xmlns:p14="http://schemas.microsoft.com/office/powerpoint/2010/main" val="3248891574"/>
              </p:ext>
            </p:extLst>
          </p:nvPr>
        </p:nvGraphicFramePr>
        <p:xfrm>
          <a:off x="5003317" y="3301666"/>
          <a:ext cx="4685898" cy="3482316"/>
        </p:xfrm>
        <a:graphic>
          <a:graphicData uri="http://schemas.openxmlformats.org/drawingml/2006/table">
            <a:tbl>
              <a:tblPr/>
              <a:tblGrid>
                <a:gridCol w="494794">
                  <a:extLst>
                    <a:ext uri="{9D8B030D-6E8A-4147-A177-3AD203B41FA5}">
                      <a16:colId xmlns:a16="http://schemas.microsoft.com/office/drawing/2014/main" val="2956888677"/>
                    </a:ext>
                  </a:extLst>
                </a:gridCol>
                <a:gridCol w="673620">
                  <a:extLst>
                    <a:ext uri="{9D8B030D-6E8A-4147-A177-3AD203B41FA5}">
                      <a16:colId xmlns:a16="http://schemas.microsoft.com/office/drawing/2014/main" val="1520600978"/>
                    </a:ext>
                  </a:extLst>
                </a:gridCol>
                <a:gridCol w="601421">
                  <a:extLst>
                    <a:ext uri="{9D8B030D-6E8A-4147-A177-3AD203B41FA5}">
                      <a16:colId xmlns:a16="http://schemas.microsoft.com/office/drawing/2014/main" val="309925086"/>
                    </a:ext>
                  </a:extLst>
                </a:gridCol>
                <a:gridCol w="365991">
                  <a:extLst>
                    <a:ext uri="{9D8B030D-6E8A-4147-A177-3AD203B41FA5}">
                      <a16:colId xmlns:a16="http://schemas.microsoft.com/office/drawing/2014/main" val="512951086"/>
                    </a:ext>
                  </a:extLst>
                </a:gridCol>
                <a:gridCol w="637519">
                  <a:extLst>
                    <a:ext uri="{9D8B030D-6E8A-4147-A177-3AD203B41FA5}">
                      <a16:colId xmlns:a16="http://schemas.microsoft.com/office/drawing/2014/main" val="1679471702"/>
                    </a:ext>
                  </a:extLst>
                </a:gridCol>
                <a:gridCol w="742074">
                  <a:extLst>
                    <a:ext uri="{9D8B030D-6E8A-4147-A177-3AD203B41FA5}">
                      <a16:colId xmlns:a16="http://schemas.microsoft.com/office/drawing/2014/main" val="3537680456"/>
                    </a:ext>
                  </a:extLst>
                </a:gridCol>
                <a:gridCol w="1096615">
                  <a:extLst>
                    <a:ext uri="{9D8B030D-6E8A-4147-A177-3AD203B41FA5}">
                      <a16:colId xmlns:a16="http://schemas.microsoft.com/office/drawing/2014/main" val="973226258"/>
                    </a:ext>
                  </a:extLst>
                </a:gridCol>
                <a:gridCol w="73864">
                  <a:extLst>
                    <a:ext uri="{9D8B030D-6E8A-4147-A177-3AD203B41FA5}">
                      <a16:colId xmlns:a16="http://schemas.microsoft.com/office/drawing/2014/main" val="4016178341"/>
                    </a:ext>
                  </a:extLst>
                </a:gridCol>
              </a:tblGrid>
              <a:tr h="113616">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extLst>
                  <a:ext uri="{0D108BD9-81ED-4DB2-BD59-A6C34878D82A}">
                    <a16:rowId xmlns:a16="http://schemas.microsoft.com/office/drawing/2014/main" val="110491885"/>
                  </a:ext>
                </a:extLst>
              </a:tr>
              <a:tr h="113616">
                <a:tc gridSpan="2">
                  <a:txBody>
                    <a:body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船籍国</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rPr>
                        <a:t>出資企業　　　　　　</a:t>
                      </a:r>
                      <a:r>
                        <a:rPr lang="en-US" altLang="ja-JP" sz="1000" b="1" i="0" u="none" strike="noStrike">
                          <a:solidFill>
                            <a:srgbClr val="000000"/>
                          </a:solidFill>
                          <a:effectLst/>
                          <a:latin typeface="ＭＳ ゴシック" panose="020B0609070205080204" pitchFamily="49" charset="-128"/>
                          <a:ea typeface="ＭＳ ゴシック" panose="020B0609070205080204" pitchFamily="49" charset="-128"/>
                        </a:rPr>
                        <a:t>(</a:t>
                      </a:r>
                      <a:r>
                        <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rPr>
                        <a:t>グループ　　　　　　　会社含む</a:t>
                      </a:r>
                      <a:r>
                        <a:rPr lang="en-US" altLang="ja-JP" sz="1000" b="1"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rPr>
                        <a:t>隻数</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rPr>
                        <a:t>漁法</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主な操業海域</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主な漁獲対象</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70541"/>
                  </a:ext>
                </a:extLst>
              </a:tr>
              <a:tr h="217512">
                <a:tc>
                  <a:txBody>
                    <a:body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地域</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ＭＳ ゴシック" panose="020B0609070205080204" pitchFamily="49" charset="-128"/>
                          <a:ea typeface="ＭＳ ゴシック" panose="020B0609070205080204" pitchFamily="49" charset="-128"/>
                        </a:rPr>
                        <a:t>国名</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34442854"/>
                  </a:ext>
                </a:extLst>
              </a:tr>
              <a:tr h="222372">
                <a:tc rowSpan="5">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大洋州</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クック諸島</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SIOFA</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海域</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キンメダイ</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77883238"/>
                  </a:ext>
                </a:extLst>
              </a:tr>
              <a:tr h="113616">
                <a:tc vMerge="1">
                  <a:txBody>
                    <a:bodyPr/>
                    <a:lstStyle/>
                    <a:p>
                      <a:endParaRPr kumimoji="1" lang="ja-JP" altLang="en-US"/>
                    </a:p>
                  </a:txBody>
                  <a:tcPr/>
                </a:tc>
                <a:tc rowSpan="4">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ニュージーランド</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A</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ニュージーランド</a:t>
                      </a: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ホキ</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8101630"/>
                  </a:ext>
                </a:extLst>
              </a:tr>
              <a:tr h="21751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ミナミダラ</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3642362"/>
                  </a:ext>
                </a:extLst>
              </a:tr>
              <a:tr h="113616">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B</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ニュージーランド</a:t>
                      </a: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ホキ</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6249596"/>
                  </a:ext>
                </a:extLst>
              </a:tr>
              <a:tr h="21751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ミナミダラ</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5826425"/>
                  </a:ext>
                </a:extLst>
              </a:tr>
              <a:tr h="113616">
                <a:tc rowSpan="3">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中南米</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チリ共和国</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B</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チリ共和国</a:t>
                      </a: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ホキ</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0588055"/>
                  </a:ext>
                </a:extLst>
              </a:tr>
              <a:tr h="1136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チリアジ</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4663163"/>
                  </a:ext>
                </a:extLst>
              </a:tr>
              <a:tr h="22237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ペルー共和国</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10</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マルアナゴ筒</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ペルー共和国</a:t>
                      </a: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マルアナゴ</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4374436"/>
                  </a:ext>
                </a:extLst>
              </a:tr>
              <a:tr h="222372">
                <a:tc rowSpan="3">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アフリカ</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アンゴラ共和国</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C</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かにかご</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アンゴラ共和国</a:t>
                      </a: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マルズワイガニ</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6396654"/>
                  </a:ext>
                </a:extLst>
              </a:tr>
              <a:tr h="22237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ナミビア共和国</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かにかご</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アンゴラ共和国</a:t>
                      </a:r>
                      <a:r>
                        <a:rPr lang="en-US" altLang="ja-JP" sz="1000" b="0" i="0" u="none" strike="noStrike">
                          <a:solidFill>
                            <a:srgbClr val="000000"/>
                          </a:solidFill>
                          <a:effectLst/>
                          <a:latin typeface="ＭＳ ゴシック" panose="020B0609070205080204" pitchFamily="49" charset="-128"/>
                          <a:ea typeface="ＭＳ ゴシック" panose="020B0609070205080204" pitchFamily="49" charset="-128"/>
                        </a:rPr>
                        <a:t>EEZ</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マルズワイガニ</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259598"/>
                  </a:ext>
                </a:extLst>
              </a:tr>
              <a:tr h="222372">
                <a:tc vMerge="1">
                  <a:txBody>
                    <a:bodyPr/>
                    <a:lstStyle/>
                    <a:p>
                      <a:endParaRPr kumimoji="1" lang="ja-JP" altLang="en-US"/>
                    </a:p>
                  </a:txBody>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南アフリカ共和国</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A</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社</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底はえ縄</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ＭＳ ゴシック" panose="020B0609070205080204" pitchFamily="49" charset="-128"/>
                          <a:ea typeface="ＭＳ ゴシック" panose="020B0609070205080204" pitchFamily="49" charset="-128"/>
                        </a:rPr>
                        <a:t>CCAMLR</a:t>
                      </a: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海域</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rPr>
                        <a:t>メロ</a:t>
                      </a:r>
                    </a:p>
                  </a:txBody>
                  <a:tcPr marL="6810" marR="6810" marT="6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9470819"/>
                  </a:ext>
                </a:extLst>
              </a:tr>
              <a:tr h="113616">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extLst>
                  <a:ext uri="{0D108BD9-81ED-4DB2-BD59-A6C34878D82A}">
                    <a16:rowId xmlns:a16="http://schemas.microsoft.com/office/drawing/2014/main" val="4176131498"/>
                  </a:ext>
                </a:extLst>
              </a:tr>
              <a:tr h="113616">
                <a:tc gridSpan="2">
                  <a:txBody>
                    <a:bodyPr/>
                    <a:lstStyle/>
                    <a:p>
                      <a:pPr algn="l" fontAlgn="ct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※2019</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年</a:t>
                      </a:r>
                      <a:r>
                        <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rPr>
                        <a:t>10</a:t>
                      </a:r>
                      <a:r>
                        <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rPr>
                        <a:t>月時点</a:t>
                      </a:r>
                    </a:p>
                  </a:txBody>
                  <a:tcPr marL="6810" marR="6810" marT="6810"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tc>
                  <a:txBody>
                    <a:bodyPr/>
                    <a:lstStyle/>
                    <a:p>
                      <a:pPr algn="l" fontAlgn="ct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tc>
                  <a:txBody>
                    <a:bodyPr/>
                    <a:lstStyle/>
                    <a:p>
                      <a:pPr algn="l"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810" marR="6810" marT="6810" marB="0" anchor="ctr">
                    <a:lnL>
                      <a:noFill/>
                    </a:lnL>
                    <a:lnR>
                      <a:noFill/>
                    </a:lnR>
                    <a:lnT>
                      <a:noFill/>
                    </a:lnT>
                    <a:lnB>
                      <a:noFill/>
                    </a:lnB>
                  </a:tcPr>
                </a:tc>
                <a:extLst>
                  <a:ext uri="{0D108BD9-81ED-4DB2-BD59-A6C34878D82A}">
                    <a16:rowId xmlns:a16="http://schemas.microsoft.com/office/drawing/2014/main" val="1080747469"/>
                  </a:ext>
                </a:extLst>
              </a:tr>
            </a:tbl>
          </a:graphicData>
        </a:graphic>
      </p:graphicFrame>
      <p:sp>
        <p:nvSpPr>
          <p:cNvPr id="29" name="Rectangle 1">
            <a:extLst>
              <a:ext uri="{FF2B5EF4-FFF2-40B4-BE49-F238E27FC236}">
                <a16:creationId xmlns:a16="http://schemas.microsoft.com/office/drawing/2014/main" id="{1343457D-6A4A-47FD-AD22-1F7AF4E7556D}"/>
              </a:ext>
            </a:extLst>
          </p:cNvPr>
          <p:cNvSpPr txBox="1">
            <a:spLocks/>
          </p:cNvSpPr>
          <p:nvPr/>
        </p:nvSpPr>
        <p:spPr bwMode="auto">
          <a:xfrm>
            <a:off x="67729" y="16862"/>
            <a:ext cx="7633327" cy="461665"/>
          </a:xfrm>
          <a:prstGeom prst="rect">
            <a:avLst/>
          </a:prstGeom>
          <a:noFill/>
        </p:spPr>
        <p:txBody>
          <a:bodyPr wrap="square" rtlCol="0">
            <a:spAutoFit/>
          </a:bodyPr>
          <a:lstStyle>
            <a:defPPr>
              <a:defRPr lang="ja-JP"/>
            </a:defPPr>
            <a:lvl1pPr algn="ctr">
              <a:defRPr sz="2000">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a:latin typeface="BIZ UDPゴシック" panose="020B0400000000000000" pitchFamily="50" charset="-128"/>
                <a:ea typeface="BIZ UDPゴシック" panose="020B0400000000000000" pitchFamily="50" charset="-128"/>
              </a:rPr>
              <a:t>国際漁場における大型トロール漁業等の現状について</a:t>
            </a:r>
            <a:endParaRPr lang="ja-JP" altLang="en-US" sz="2400" dirty="0">
              <a:latin typeface="BIZ UDPゴシック" panose="020B0400000000000000" pitchFamily="50" charset="-128"/>
              <a:ea typeface="BIZ UDPゴシック" panose="020B0400000000000000" pitchFamily="50" charset="-128"/>
            </a:endParaRPr>
          </a:p>
        </p:txBody>
      </p:sp>
      <p:sp>
        <p:nvSpPr>
          <p:cNvPr id="36" name="Rectangle 2">
            <a:extLst>
              <a:ext uri="{FF2B5EF4-FFF2-40B4-BE49-F238E27FC236}">
                <a16:creationId xmlns:a16="http://schemas.microsoft.com/office/drawing/2014/main" id="{9A07CF89-E683-4DB1-B3B8-09314825B0D9}"/>
              </a:ext>
            </a:extLst>
          </p:cNvPr>
          <p:cNvSpPr txBox="1">
            <a:spLocks/>
          </p:cNvSpPr>
          <p:nvPr/>
        </p:nvSpPr>
        <p:spPr>
          <a:xfrm>
            <a:off x="205295" y="586297"/>
            <a:ext cx="9424311" cy="2339029"/>
          </a:xfrm>
          <a:prstGeom prst="rect">
            <a:avLst/>
          </a:prstGeom>
          <a:solidFill>
            <a:srgbClr val="FFFFCC"/>
          </a:solidFill>
          <a:ln w="38100" cmpd="dbl">
            <a:solidFill>
              <a:schemeClr val="tx1">
                <a:lumMod val="50000"/>
                <a:lumOff val="50000"/>
              </a:schemeClr>
            </a:solidFill>
            <a:round/>
          </a:ln>
        </p:spPr>
        <p:txBody>
          <a:bodyPr wrap="square" lIns="90439" tIns="90439" rIns="90439" bIns="90439" rtlCol="0" anchor="ctr">
            <a:noAutofit/>
          </a:bodyPr>
          <a:lstStyle>
            <a:defPPr>
              <a:defRPr lang="ja-JP"/>
            </a:defPPr>
            <a:lvl1pPr marL="92075" indent="-92075" defTabSz="844083">
              <a:spcBef>
                <a:spcPct val="20000"/>
              </a:spcBef>
              <a:buFont typeface="Wingdings" panose="05000000000000000000" pitchFamily="2" charset="2"/>
              <a:buChar char="l"/>
              <a:defRPr sz="1600">
                <a:latin typeface="HGPｺﾞｼｯｸM" panose="020B0600000000000000" pitchFamily="50" charset="-128"/>
                <a:ea typeface="HGPｺﾞｼｯｸM" panose="020B0600000000000000" pitchFamily="50" charset="-128"/>
              </a:defRPr>
            </a:lvl1pPr>
            <a:lvl2pPr marL="685817" indent="-263776" defTabSz="844083">
              <a:spcBef>
                <a:spcPct val="20000"/>
              </a:spcBef>
              <a:buFont typeface="Arial" pitchFamily="34" charset="0"/>
              <a:buChar char="–"/>
              <a:defRPr sz="2585"/>
            </a:lvl2pPr>
            <a:lvl3pPr marL="1055103" indent="-211021" defTabSz="844083">
              <a:spcBef>
                <a:spcPct val="20000"/>
              </a:spcBef>
              <a:buFont typeface="Arial" pitchFamily="34" charset="0"/>
              <a:buChar char="•"/>
              <a:defRPr sz="2215"/>
            </a:lvl3pPr>
            <a:lvl4pPr marL="1477145" indent="-211021" defTabSz="844083">
              <a:spcBef>
                <a:spcPct val="20000"/>
              </a:spcBef>
              <a:buFont typeface="Arial" pitchFamily="34" charset="0"/>
              <a:buChar char="–"/>
              <a:defRPr sz="1846"/>
            </a:lvl4pPr>
            <a:lvl5pPr marL="1899186" indent="-211021" defTabSz="844083">
              <a:spcBef>
                <a:spcPct val="20000"/>
              </a:spcBef>
              <a:buFont typeface="Arial" pitchFamily="34" charset="0"/>
              <a:buChar char="»"/>
              <a:defRPr sz="1846"/>
            </a:lvl5pPr>
            <a:lvl6pPr marL="2321227" indent="-211021" defTabSz="844083">
              <a:spcBef>
                <a:spcPct val="20000"/>
              </a:spcBef>
              <a:buFont typeface="Arial" pitchFamily="34" charset="0"/>
              <a:buChar char="•"/>
              <a:defRPr sz="1846"/>
            </a:lvl6pPr>
            <a:lvl7pPr marL="2743269" indent="-211021" defTabSz="844083">
              <a:spcBef>
                <a:spcPct val="20000"/>
              </a:spcBef>
              <a:buFont typeface="Arial" pitchFamily="34" charset="0"/>
              <a:buChar char="•"/>
              <a:defRPr sz="1846"/>
            </a:lvl7pPr>
            <a:lvl8pPr marL="3165310" indent="-211021" defTabSz="844083">
              <a:spcBef>
                <a:spcPct val="20000"/>
              </a:spcBef>
              <a:buFont typeface="Arial" pitchFamily="34" charset="0"/>
              <a:buChar char="•"/>
              <a:defRPr sz="1846"/>
            </a:lvl8pPr>
            <a:lvl9pPr marL="3587351" indent="-211021" defTabSz="844083">
              <a:spcBef>
                <a:spcPct val="20000"/>
              </a:spcBef>
              <a:buFont typeface="Arial" pitchFamily="34" charset="0"/>
              <a:buChar char="•"/>
              <a:defRPr sz="1846"/>
            </a:lvl9pPr>
          </a:lstStyle>
          <a:p>
            <a:pPr>
              <a:spcBef>
                <a:spcPts val="0"/>
              </a:spcBef>
            </a:pPr>
            <a:r>
              <a:rPr lang="ja-JP" altLang="en-US" sz="1700" dirty="0">
                <a:latin typeface="BIZ UDPゴシック" panose="020B0400000000000000" pitchFamily="50" charset="-128"/>
                <a:ea typeface="BIZ UDPゴシック" panose="020B0400000000000000" pitchFamily="50" charset="-128"/>
              </a:rPr>
              <a:t>　我が国国籍の国際漁場における大型トロール漁業等は、現在</a:t>
            </a:r>
            <a:r>
              <a:rPr lang="en-US" altLang="ja-JP" sz="1700" dirty="0">
                <a:latin typeface="BIZ UDPゴシック" panose="020B0400000000000000" pitchFamily="50" charset="-128"/>
                <a:ea typeface="BIZ UDPゴシック" panose="020B0400000000000000" pitchFamily="50" charset="-128"/>
              </a:rPr>
              <a:t>6</a:t>
            </a:r>
            <a:r>
              <a:rPr lang="ja-JP" altLang="en-US" sz="1700" dirty="0">
                <a:latin typeface="BIZ UDPゴシック" panose="020B0400000000000000" pitchFamily="50" charset="-128"/>
                <a:ea typeface="BIZ UDPゴシック" panose="020B0400000000000000" pitchFamily="50" charset="-128"/>
              </a:rPr>
              <a:t>隻。</a:t>
            </a:r>
          </a:p>
          <a:p>
            <a:pPr>
              <a:spcBef>
                <a:spcPts val="0"/>
              </a:spcBef>
            </a:pPr>
            <a:r>
              <a:rPr lang="ja-JP" altLang="en-US" sz="1700" dirty="0">
                <a:latin typeface="BIZ UDPゴシック" panose="020B0400000000000000" pitchFamily="50" charset="-128"/>
                <a:ea typeface="BIZ UDPゴシック" panose="020B0400000000000000" pitchFamily="50" charset="-128"/>
              </a:rPr>
              <a:t>　</a:t>
            </a:r>
            <a:r>
              <a:rPr lang="en-US" altLang="ja-JP" sz="1700" dirty="0">
                <a:latin typeface="BIZ UDPゴシック" panose="020B0400000000000000" pitchFamily="50" charset="-128"/>
                <a:ea typeface="BIZ UDPゴシック" panose="020B0400000000000000" pitchFamily="50" charset="-128"/>
              </a:rPr>
              <a:t>1977</a:t>
            </a:r>
            <a:r>
              <a:rPr lang="ja-JP" altLang="en-US" sz="1700" dirty="0">
                <a:latin typeface="BIZ UDPゴシック" panose="020B0400000000000000" pitchFamily="50" charset="-128"/>
                <a:ea typeface="BIZ UDPゴシック" panose="020B0400000000000000" pitchFamily="50" charset="-128"/>
              </a:rPr>
              <a:t>年の</a:t>
            </a:r>
            <a:r>
              <a:rPr lang="en-US" altLang="ja-JP" sz="1700" dirty="0">
                <a:latin typeface="BIZ UDPゴシック" panose="020B0400000000000000" pitchFamily="50" charset="-128"/>
                <a:ea typeface="BIZ UDPゴシック" panose="020B0400000000000000" pitchFamily="50" charset="-128"/>
              </a:rPr>
              <a:t>200</a:t>
            </a:r>
            <a:r>
              <a:rPr lang="ja-JP" altLang="en-US" sz="1700" dirty="0">
                <a:latin typeface="BIZ UDPゴシック" panose="020B0400000000000000" pitchFamily="50" charset="-128"/>
                <a:ea typeface="BIZ UDPゴシック" panose="020B0400000000000000" pitchFamily="50" charset="-128"/>
              </a:rPr>
              <a:t>海里時代以降、操業機会の縮小を余儀なくされた。</a:t>
            </a:r>
          </a:p>
          <a:p>
            <a:pPr>
              <a:spcBef>
                <a:spcPts val="0"/>
              </a:spcBef>
            </a:pPr>
            <a:r>
              <a:rPr lang="ja-JP" altLang="en-US" sz="1700" dirty="0">
                <a:latin typeface="BIZ UDPゴシック" panose="020B0400000000000000" pitchFamily="50" charset="-128"/>
                <a:ea typeface="BIZ UDPゴシック" panose="020B0400000000000000" pitchFamily="50" charset="-128"/>
              </a:rPr>
              <a:t>　漁業種類は、遠洋底びき網漁業</a:t>
            </a:r>
            <a:r>
              <a:rPr lang="en-US" altLang="ja-JP" sz="1700" dirty="0">
                <a:latin typeface="BIZ UDPゴシック" panose="020B0400000000000000" pitchFamily="50" charset="-128"/>
                <a:ea typeface="BIZ UDPゴシック" panose="020B0400000000000000" pitchFamily="50" charset="-128"/>
              </a:rPr>
              <a:t>(3</a:t>
            </a:r>
            <a:r>
              <a:rPr lang="ja-JP" altLang="en-US" sz="1700" dirty="0">
                <a:latin typeface="BIZ UDPゴシック" panose="020B0400000000000000" pitchFamily="50" charset="-128"/>
                <a:ea typeface="BIZ UDPゴシック" panose="020B0400000000000000" pitchFamily="50" charset="-128"/>
              </a:rPr>
              <a:t>隻</a:t>
            </a:r>
            <a:r>
              <a:rPr lang="en-US" altLang="ja-JP" sz="1700" dirty="0">
                <a:latin typeface="BIZ UDPゴシック" panose="020B0400000000000000" pitchFamily="50" charset="-128"/>
                <a:ea typeface="BIZ UDPゴシック" panose="020B0400000000000000" pitchFamily="50" charset="-128"/>
              </a:rPr>
              <a:t>)</a:t>
            </a:r>
            <a:r>
              <a:rPr lang="ja-JP" altLang="en-US" sz="1700" dirty="0">
                <a:latin typeface="BIZ UDPゴシック" panose="020B0400000000000000" pitchFamily="50" charset="-128"/>
                <a:ea typeface="BIZ UDPゴシック" panose="020B0400000000000000" pitchFamily="50" charset="-128"/>
              </a:rPr>
              <a:t>、太平洋底刺し網等漁業</a:t>
            </a:r>
            <a:r>
              <a:rPr lang="en-US" altLang="ja-JP" sz="1700" dirty="0">
                <a:latin typeface="BIZ UDPゴシック" panose="020B0400000000000000" pitchFamily="50" charset="-128"/>
                <a:ea typeface="BIZ UDPゴシック" panose="020B0400000000000000" pitchFamily="50" charset="-128"/>
              </a:rPr>
              <a:t>(1</a:t>
            </a:r>
            <a:r>
              <a:rPr lang="ja-JP" altLang="en-US" sz="1700" dirty="0">
                <a:latin typeface="BIZ UDPゴシック" panose="020B0400000000000000" pitchFamily="50" charset="-128"/>
                <a:ea typeface="BIZ UDPゴシック" panose="020B0400000000000000" pitchFamily="50" charset="-128"/>
              </a:rPr>
              <a:t>隻</a:t>
            </a:r>
            <a:r>
              <a:rPr lang="en-US" altLang="ja-JP" sz="1700" dirty="0">
                <a:latin typeface="BIZ UDPゴシック" panose="020B0400000000000000" pitchFamily="50" charset="-128"/>
                <a:ea typeface="BIZ UDPゴシック" panose="020B0400000000000000" pitchFamily="50" charset="-128"/>
              </a:rPr>
              <a:t>)</a:t>
            </a:r>
            <a:r>
              <a:rPr lang="ja-JP" altLang="en-US" sz="1700" dirty="0">
                <a:latin typeface="BIZ UDPゴシック" panose="020B0400000000000000" pitchFamily="50" charset="-128"/>
                <a:ea typeface="BIZ UDPゴシック" panose="020B0400000000000000" pitchFamily="50" charset="-128"/>
              </a:rPr>
              <a:t>、大西洋等はえ縄等漁業</a:t>
            </a:r>
            <a:r>
              <a:rPr lang="en-US" altLang="ja-JP" sz="1700" dirty="0">
                <a:latin typeface="BIZ UDPゴシック" panose="020B0400000000000000" pitchFamily="50" charset="-128"/>
                <a:ea typeface="BIZ UDPゴシック" panose="020B0400000000000000" pitchFamily="50" charset="-128"/>
              </a:rPr>
              <a:t>(2</a:t>
            </a:r>
            <a:r>
              <a:rPr lang="ja-JP" altLang="en-US" sz="1700" dirty="0">
                <a:latin typeface="BIZ UDPゴシック" panose="020B0400000000000000" pitchFamily="50" charset="-128"/>
                <a:ea typeface="BIZ UDPゴシック" panose="020B0400000000000000" pitchFamily="50" charset="-128"/>
              </a:rPr>
              <a:t>隻</a:t>
            </a:r>
            <a:r>
              <a:rPr lang="en-US" altLang="ja-JP" sz="1700" dirty="0">
                <a:latin typeface="BIZ UDPゴシック" panose="020B0400000000000000" pitchFamily="50" charset="-128"/>
                <a:ea typeface="BIZ UDPゴシック" panose="020B0400000000000000" pitchFamily="50" charset="-128"/>
              </a:rPr>
              <a:t>)</a:t>
            </a:r>
            <a:r>
              <a:rPr lang="ja-JP" altLang="en-US" sz="1700" dirty="0">
                <a:latin typeface="BIZ UDPゴシック" panose="020B0400000000000000" pitchFamily="50" charset="-128"/>
                <a:ea typeface="BIZ UDPゴシック" panose="020B0400000000000000" pitchFamily="50" charset="-128"/>
              </a:rPr>
              <a:t>。すべて大臣許可漁業。</a:t>
            </a:r>
          </a:p>
          <a:p>
            <a:pPr>
              <a:spcBef>
                <a:spcPts val="0"/>
              </a:spcBef>
            </a:pPr>
            <a:r>
              <a:rPr lang="ja-JP" altLang="en-US" sz="1700" dirty="0">
                <a:latin typeface="BIZ UDPゴシック" panose="020B0400000000000000" pitchFamily="50" charset="-128"/>
                <a:ea typeface="BIZ UDPゴシック" panose="020B0400000000000000" pitchFamily="50" charset="-128"/>
              </a:rPr>
              <a:t>　操業海域は、太平洋、大西洋、インド洋、南極海。それぞれ、国際的な地域漁業管理機関（</a:t>
            </a:r>
            <a:r>
              <a:rPr lang="en-US" altLang="ja-JP" sz="1700" dirty="0">
                <a:latin typeface="BIZ UDPゴシック" panose="020B0400000000000000" pitchFamily="50" charset="-128"/>
                <a:ea typeface="BIZ UDPゴシック" panose="020B0400000000000000" pitchFamily="50" charset="-128"/>
              </a:rPr>
              <a:t>RFMO</a:t>
            </a:r>
            <a:r>
              <a:rPr lang="ja-JP" altLang="en-US" sz="1700" dirty="0">
                <a:latin typeface="BIZ UDPゴシック" panose="020B0400000000000000" pitchFamily="50" charset="-128"/>
                <a:ea typeface="BIZ UDPゴシック" panose="020B0400000000000000" pitchFamily="50" charset="-128"/>
              </a:rPr>
              <a:t>）の厳しい規則に従って操業している。</a:t>
            </a:r>
            <a:endParaRPr lang="en-US" altLang="ja-JP" sz="1700" dirty="0">
              <a:latin typeface="BIZ UDPゴシック" panose="020B0400000000000000" pitchFamily="50" charset="-128"/>
              <a:ea typeface="BIZ UDPゴシック" panose="020B0400000000000000" pitchFamily="50" charset="-128"/>
            </a:endParaRPr>
          </a:p>
          <a:p>
            <a:pPr>
              <a:spcBef>
                <a:spcPts val="0"/>
              </a:spcBef>
            </a:pPr>
            <a:r>
              <a:rPr lang="ja-JP" altLang="en-US" sz="1700" dirty="0">
                <a:latin typeface="BIZ UDPゴシック" panose="020B0400000000000000" pitchFamily="50" charset="-128"/>
                <a:ea typeface="BIZ UDPゴシック" panose="020B0400000000000000" pitchFamily="50" charset="-128"/>
              </a:rPr>
              <a:t>　</a:t>
            </a:r>
            <a:r>
              <a:rPr lang="en-US" altLang="ja-JP" sz="1700" dirty="0">
                <a:latin typeface="BIZ UDPゴシック" panose="020B0400000000000000" pitchFamily="50" charset="-128"/>
                <a:ea typeface="BIZ UDPゴシック" panose="020B0400000000000000" pitchFamily="50" charset="-128"/>
              </a:rPr>
              <a:t>200</a:t>
            </a:r>
            <a:r>
              <a:rPr lang="ja-JP" altLang="en-US" sz="1700" dirty="0">
                <a:latin typeface="BIZ UDPゴシック" panose="020B0400000000000000" pitchFamily="50" charset="-128"/>
                <a:ea typeface="BIZ UDPゴシック" panose="020B0400000000000000" pitchFamily="50" charset="-128"/>
              </a:rPr>
              <a:t>海里以前に入漁していた国で合弁企業を設立し、外国籍船（旧日本籍船含む）として操業機会を確保しているものは</a:t>
            </a:r>
            <a:r>
              <a:rPr lang="en-US" altLang="ja-JP" sz="1700" dirty="0">
                <a:latin typeface="BIZ UDPゴシック" panose="020B0400000000000000" pitchFamily="50" charset="-128"/>
                <a:ea typeface="BIZ UDPゴシック" panose="020B0400000000000000" pitchFamily="50" charset="-128"/>
              </a:rPr>
              <a:t>19</a:t>
            </a:r>
            <a:r>
              <a:rPr lang="ja-JP" altLang="en-US" sz="1700" dirty="0">
                <a:latin typeface="BIZ UDPゴシック" panose="020B0400000000000000" pitchFamily="50" charset="-128"/>
                <a:ea typeface="BIZ UDPゴシック" panose="020B0400000000000000" pitchFamily="50" charset="-128"/>
              </a:rPr>
              <a:t>隻。</a:t>
            </a:r>
            <a:endParaRPr lang="en-US" altLang="ja-JP" sz="1700" dirty="0">
              <a:latin typeface="BIZ UDPゴシック" panose="020B0400000000000000" pitchFamily="50" charset="-128"/>
              <a:ea typeface="BIZ UDPゴシック" panose="020B0400000000000000" pitchFamily="50" charset="-128"/>
            </a:endParaRPr>
          </a:p>
        </p:txBody>
      </p:sp>
      <p:sp>
        <p:nvSpPr>
          <p:cNvPr id="39" name="Line 11">
            <a:extLst>
              <a:ext uri="{FF2B5EF4-FFF2-40B4-BE49-F238E27FC236}">
                <a16:creationId xmlns:a16="http://schemas.microsoft.com/office/drawing/2014/main" id="{8DDC58D8-CCD9-483F-9E19-B20BB740DFAC}"/>
              </a:ext>
            </a:extLst>
          </p:cNvPr>
          <p:cNvSpPr>
            <a:spLocks noChangeShapeType="1"/>
          </p:cNvSpPr>
          <p:nvPr/>
        </p:nvSpPr>
        <p:spPr bwMode="auto">
          <a:xfrm>
            <a:off x="145688" y="483185"/>
            <a:ext cx="9543527" cy="16574"/>
          </a:xfrm>
          <a:prstGeom prst="line">
            <a:avLst/>
          </a:prstGeom>
          <a:noFill/>
          <a:ln w="63500" cmpd="thinThick">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ＭＳ ゴシック" panose="020B0609070205080204" pitchFamily="49" charset="-128"/>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C8E58856-680F-4F63-849A-01DFC6247328}"/>
              </a:ext>
            </a:extLst>
          </p:cNvPr>
          <p:cNvSpPr txBox="1"/>
          <p:nvPr/>
        </p:nvSpPr>
        <p:spPr>
          <a:xfrm>
            <a:off x="855387" y="3011864"/>
            <a:ext cx="3436311" cy="307777"/>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　大臣許可漁業（日本国籍船）の操業状況</a:t>
            </a:r>
          </a:p>
        </p:txBody>
      </p:sp>
      <p:sp>
        <p:nvSpPr>
          <p:cNvPr id="19" name="テキスト ボックス 18">
            <a:extLst>
              <a:ext uri="{FF2B5EF4-FFF2-40B4-BE49-F238E27FC236}">
                <a16:creationId xmlns:a16="http://schemas.microsoft.com/office/drawing/2014/main" id="{AA0D8332-F3E6-4B92-90C9-3D1C25B67A18}"/>
              </a:ext>
            </a:extLst>
          </p:cNvPr>
          <p:cNvSpPr txBox="1"/>
          <p:nvPr/>
        </p:nvSpPr>
        <p:spPr>
          <a:xfrm>
            <a:off x="5083195" y="2882201"/>
            <a:ext cx="4526142" cy="523220"/>
          </a:xfrm>
          <a:prstGeom prst="rect">
            <a:avLst/>
          </a:prstGeom>
          <a:no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日本の水産会社が設立した</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合弁企業（外国籍船）の操業状況</a:t>
            </a:r>
            <a:endParaRPr kumimoji="1" lang="en-US" altLang="ja-JP" sz="1400" dirty="0">
              <a:latin typeface="ＭＳ Ｐゴシック" panose="020B0600070205080204" pitchFamily="50" charset="-128"/>
              <a:ea typeface="ＭＳ Ｐゴシック" panose="020B0600070205080204" pitchFamily="50" charset="-128"/>
            </a:endParaRPr>
          </a:p>
        </p:txBody>
      </p:sp>
      <p:graphicFrame>
        <p:nvGraphicFramePr>
          <p:cNvPr id="16" name="グラフ 15">
            <a:extLst>
              <a:ext uri="{FF2B5EF4-FFF2-40B4-BE49-F238E27FC236}">
                <a16:creationId xmlns:a16="http://schemas.microsoft.com/office/drawing/2014/main" id="{77B297F4-73F7-4211-9F9B-ADA3077923CC}"/>
              </a:ext>
            </a:extLst>
          </p:cNvPr>
          <p:cNvGraphicFramePr>
            <a:graphicFrameLocks/>
          </p:cNvGraphicFramePr>
          <p:nvPr>
            <p:extLst>
              <p:ext uri="{D42A27DB-BD31-4B8C-83A1-F6EECF244321}">
                <p14:modId xmlns:p14="http://schemas.microsoft.com/office/powerpoint/2010/main" val="1684126164"/>
              </p:ext>
            </p:extLst>
          </p:nvPr>
        </p:nvGraphicFramePr>
        <p:xfrm>
          <a:off x="302219" y="3258369"/>
          <a:ext cx="4545045" cy="3368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a:extLst>
              <a:ext uri="{FF2B5EF4-FFF2-40B4-BE49-F238E27FC236}">
                <a16:creationId xmlns:a16="http://schemas.microsoft.com/office/drawing/2014/main" id="{193ED31D-67CA-6741-1D66-16FF085FBF4A}"/>
              </a:ext>
            </a:extLst>
          </p:cNvPr>
          <p:cNvGraphicFramePr>
            <a:graphicFrameLocks noGrp="1"/>
          </p:cNvGraphicFramePr>
          <p:nvPr>
            <p:extLst>
              <p:ext uri="{D42A27DB-BD31-4B8C-83A1-F6EECF244321}">
                <p14:modId xmlns:p14="http://schemas.microsoft.com/office/powerpoint/2010/main" val="2608164502"/>
              </p:ext>
            </p:extLst>
          </p:nvPr>
        </p:nvGraphicFramePr>
        <p:xfrm>
          <a:off x="243330" y="3319641"/>
          <a:ext cx="4659355" cy="3344071"/>
        </p:xfrm>
        <a:graphic>
          <a:graphicData uri="http://schemas.openxmlformats.org/drawingml/2006/table">
            <a:tbl>
              <a:tblPr/>
              <a:tblGrid>
                <a:gridCol w="1346100">
                  <a:extLst>
                    <a:ext uri="{9D8B030D-6E8A-4147-A177-3AD203B41FA5}">
                      <a16:colId xmlns:a16="http://schemas.microsoft.com/office/drawing/2014/main" val="1795441416"/>
                    </a:ext>
                  </a:extLst>
                </a:gridCol>
                <a:gridCol w="456780">
                  <a:extLst>
                    <a:ext uri="{9D8B030D-6E8A-4147-A177-3AD203B41FA5}">
                      <a16:colId xmlns:a16="http://schemas.microsoft.com/office/drawing/2014/main" val="3606917705"/>
                    </a:ext>
                  </a:extLst>
                </a:gridCol>
                <a:gridCol w="387103">
                  <a:extLst>
                    <a:ext uri="{9D8B030D-6E8A-4147-A177-3AD203B41FA5}">
                      <a16:colId xmlns:a16="http://schemas.microsoft.com/office/drawing/2014/main" val="143116868"/>
                    </a:ext>
                  </a:extLst>
                </a:gridCol>
                <a:gridCol w="882255">
                  <a:extLst>
                    <a:ext uri="{9D8B030D-6E8A-4147-A177-3AD203B41FA5}">
                      <a16:colId xmlns:a16="http://schemas.microsoft.com/office/drawing/2014/main" val="177975101"/>
                    </a:ext>
                  </a:extLst>
                </a:gridCol>
                <a:gridCol w="727751">
                  <a:extLst>
                    <a:ext uri="{9D8B030D-6E8A-4147-A177-3AD203B41FA5}">
                      <a16:colId xmlns:a16="http://schemas.microsoft.com/office/drawing/2014/main" val="587644280"/>
                    </a:ext>
                  </a:extLst>
                </a:gridCol>
                <a:gridCol w="859366">
                  <a:extLst>
                    <a:ext uri="{9D8B030D-6E8A-4147-A177-3AD203B41FA5}">
                      <a16:colId xmlns:a16="http://schemas.microsoft.com/office/drawing/2014/main" val="1379957612"/>
                    </a:ext>
                  </a:extLst>
                </a:gridCol>
              </a:tblGrid>
              <a:tr h="159727">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344011"/>
                  </a:ext>
                </a:extLst>
              </a:tr>
              <a:tr h="312510">
                <a:tc>
                  <a:txBody>
                    <a:bodyPr/>
                    <a:lstStyle/>
                    <a:p>
                      <a:pPr algn="ctr" fontAlgn="ctr"/>
                      <a:r>
                        <a:rPr lang="ja-JP" altLang="en-US" sz="1100" b="1" i="0" u="none" strike="noStrike">
                          <a:solidFill>
                            <a:srgbClr val="000000"/>
                          </a:solidFill>
                          <a:effectLst/>
                          <a:latin typeface="ＭＳ ゴシック" panose="020B0609070205080204" pitchFamily="49" charset="-128"/>
                          <a:ea typeface="ＭＳ ゴシック" panose="020B0609070205080204" pitchFamily="49" charset="-128"/>
                        </a:rPr>
                        <a:t>漁業種類</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ゴシック" panose="020B0609070205080204" pitchFamily="49" charset="-128"/>
                          <a:ea typeface="ＭＳ ゴシック" panose="020B0609070205080204" pitchFamily="49" charset="-128"/>
                        </a:rPr>
                        <a:t>漁業者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隻数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ＭＳ ゴシック" panose="020B0609070205080204" pitchFamily="49" charset="-128"/>
                          <a:ea typeface="ＭＳ ゴシック" panose="020B0609070205080204" pitchFamily="49" charset="-128"/>
                        </a:rPr>
                        <a:t>漁法</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ゴシック" panose="020B0609070205080204" pitchFamily="49" charset="-128"/>
                          <a:ea typeface="ＭＳ ゴシック" panose="020B0609070205080204" pitchFamily="49" charset="-128"/>
                        </a:rPr>
                        <a:t>主な操業海域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ＭＳ ゴシック" panose="020B0609070205080204" pitchFamily="49" charset="-128"/>
                          <a:ea typeface="ＭＳ ゴシック" panose="020B0609070205080204" pitchFamily="49" charset="-128"/>
                        </a:rPr>
                        <a:t>主な漁獲対象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554392"/>
                  </a:ext>
                </a:extLst>
              </a:tr>
              <a:tr h="224564">
                <a:tc rowSpan="5">
                  <a:txBody>
                    <a:bodyPr/>
                    <a:lstStyle/>
                    <a:p>
                      <a:pPr algn="dist"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遠洋底びき網漁業</a:t>
                      </a:r>
                    </a:p>
                  </a:txBody>
                  <a:tcPr marL="114300" marR="11430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NAFO</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カラスガレイ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6147523"/>
                  </a:ext>
                </a:extLst>
              </a:tr>
              <a:tr h="1597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アカウオ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905099"/>
                  </a:ext>
                </a:extLst>
              </a:tr>
              <a:tr h="224933">
                <a:tc vMerge="1">
                  <a:txBody>
                    <a:bodyPr/>
                    <a:lstStyle/>
                    <a:p>
                      <a:endParaRPr kumimoji="1" lang="ja-JP" altLang="en-US"/>
                    </a:p>
                  </a:txBody>
                  <a:tcPr/>
                </a:tc>
                <a:tc>
                  <a:txBody>
                    <a:bodyPr/>
                    <a:lstStyle/>
                    <a:p>
                      <a:pPr algn="ctr" fontAlgn="ctr"/>
                      <a:r>
                        <a:rPr 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A</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SIOFA</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キンメダイ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293844"/>
                  </a:ext>
                </a:extLst>
              </a:tr>
              <a:tr h="312510">
                <a:tc vMerge="1">
                  <a:txBody>
                    <a:bodyPr/>
                    <a:lstStyle/>
                    <a:p>
                      <a:endParaRPr kumimoji="1" lang="ja-JP" altLang="en-US"/>
                    </a:p>
                  </a:txBody>
                  <a:tcPr/>
                </a:tc>
                <a:tc rowSpan="2">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B</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トロール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NPFC</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クサカリツボダイ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57817687"/>
                  </a:ext>
                </a:extLst>
              </a:tr>
              <a:tr h="32313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キンメダイ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343636"/>
                  </a:ext>
                </a:extLst>
              </a:tr>
              <a:tr h="312510">
                <a:tc rowSpan="2">
                  <a:txBody>
                    <a:bodyPr/>
                    <a:lstStyle/>
                    <a:p>
                      <a:pPr algn="dist"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太平洋底刺し網漁業</a:t>
                      </a:r>
                    </a:p>
                  </a:txBody>
                  <a:tcPr marL="114300" marR="11430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C</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底刺し網</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NPFC</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クサカリツボダイ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0757924"/>
                  </a:ext>
                </a:extLst>
              </a:tr>
              <a:tr h="2245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キンメダイ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837304"/>
                  </a:ext>
                </a:extLst>
              </a:tr>
              <a:tr h="224933">
                <a:tc rowSpan="3">
                  <a:txBody>
                    <a:bodyPr/>
                    <a:lstStyle/>
                    <a:p>
                      <a:pPr algn="dist"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大西洋等はえ縄等漁業</a:t>
                      </a:r>
                    </a:p>
                  </a:txBody>
                  <a:tcPr marL="114300" marR="11430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底はえ縄</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CCAMLR</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メロ類</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06685"/>
                  </a:ext>
                </a:extLst>
              </a:tr>
              <a:tr h="312510">
                <a:tc vMerge="1">
                  <a:txBody>
                    <a:bodyPr/>
                    <a:lstStyle/>
                    <a:p>
                      <a:endParaRPr kumimoji="1" lang="ja-JP" altLang="en-US"/>
                    </a:p>
                  </a:txBody>
                  <a:tcPr/>
                </a:tc>
                <a:tc rowSpan="2">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A</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かにかご</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アンゴラ</a:t>
                      </a: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EEZ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マルズワイ</a:t>
                      </a:r>
                    </a:p>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ガニ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82420"/>
                  </a:ext>
                </a:extLst>
              </a:tr>
              <a:tr h="2245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100" b="0" i="0" u="none" strike="noStrike">
                          <a:solidFill>
                            <a:srgbClr val="000000"/>
                          </a:solidFill>
                          <a:effectLst/>
                          <a:latin typeface="ＭＳ ゴシック" panose="020B0609070205080204" pitchFamily="49" charset="-128"/>
                          <a:ea typeface="ＭＳ ゴシック" panose="020B0609070205080204" pitchFamily="49" charset="-128"/>
                        </a:rPr>
                        <a:t>SEAFO</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海域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31871130"/>
                  </a:ext>
                </a:extLst>
              </a:tr>
              <a:tr h="159727">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2593079"/>
                  </a:ext>
                </a:extLst>
              </a:tr>
            </a:tbl>
          </a:graphicData>
        </a:graphic>
      </p:graphicFrame>
      <p:sp>
        <p:nvSpPr>
          <p:cNvPr id="6" name="スライド番号プレースホルダー 5">
            <a:extLst>
              <a:ext uri="{FF2B5EF4-FFF2-40B4-BE49-F238E27FC236}">
                <a16:creationId xmlns:a16="http://schemas.microsoft.com/office/drawing/2014/main" id="{05BB70BF-05A4-DC18-D546-966B9D0E2BA0}"/>
              </a:ext>
            </a:extLst>
          </p:cNvPr>
          <p:cNvSpPr>
            <a:spLocks noGrp="1"/>
          </p:cNvSpPr>
          <p:nvPr>
            <p:ph type="sldNum" sz="quarter" idx="12"/>
          </p:nvPr>
        </p:nvSpPr>
        <p:spPr/>
        <p:txBody>
          <a:bodyPr/>
          <a:lstStyle/>
          <a:p>
            <a:fld id="{7D2EDECD-E343-485C-B12C-EB4B8037726B}" type="slidenum">
              <a:rPr kumimoji="1" lang="ja-JP" altLang="en-US" smtClean="0"/>
              <a:t>5</a:t>
            </a:fld>
            <a:endParaRPr kumimoji="1" lang="ja-JP" altLang="en-US"/>
          </a:p>
        </p:txBody>
      </p:sp>
    </p:spTree>
    <p:extLst>
      <p:ext uri="{BB962C8B-B14F-4D97-AF65-F5344CB8AC3E}">
        <p14:creationId xmlns:p14="http://schemas.microsoft.com/office/powerpoint/2010/main" val="143948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
            <a:extLst>
              <a:ext uri="{FF2B5EF4-FFF2-40B4-BE49-F238E27FC236}">
                <a16:creationId xmlns:a16="http://schemas.microsoft.com/office/drawing/2014/main" id="{1343457D-6A4A-47FD-AD22-1F7AF4E7556D}"/>
              </a:ext>
            </a:extLst>
          </p:cNvPr>
          <p:cNvSpPr txBox="1">
            <a:spLocks/>
          </p:cNvSpPr>
          <p:nvPr/>
        </p:nvSpPr>
        <p:spPr bwMode="auto">
          <a:xfrm>
            <a:off x="122176" y="44903"/>
            <a:ext cx="7917564" cy="461665"/>
          </a:xfrm>
          <a:prstGeom prst="rect">
            <a:avLst/>
          </a:prstGeom>
          <a:noFill/>
        </p:spPr>
        <p:txBody>
          <a:bodyPr wrap="square" rtlCol="0">
            <a:spAutoFit/>
          </a:bodyPr>
          <a:lstStyle>
            <a:defPPr>
              <a:defRPr lang="ja-JP"/>
            </a:defPPr>
            <a:lvl1pPr algn="ctr">
              <a:defRPr sz="2000">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a:latin typeface="BIZ UDPゴシック" panose="020B0400000000000000" pitchFamily="50" charset="-128"/>
                <a:ea typeface="BIZ UDPゴシック" panose="020B0400000000000000" pitchFamily="50" charset="-128"/>
              </a:rPr>
              <a:t>国際漁場における大型トロール漁業等の課題について（１）</a:t>
            </a:r>
            <a:endParaRPr lang="ja-JP" altLang="en-US" sz="2400" dirty="0">
              <a:latin typeface="BIZ UDPゴシック" panose="020B0400000000000000" pitchFamily="50" charset="-128"/>
              <a:ea typeface="BIZ UDPゴシック" panose="020B0400000000000000" pitchFamily="50" charset="-128"/>
            </a:endParaRPr>
          </a:p>
        </p:txBody>
      </p:sp>
      <p:sp>
        <p:nvSpPr>
          <p:cNvPr id="39" name="Line 11">
            <a:extLst>
              <a:ext uri="{FF2B5EF4-FFF2-40B4-BE49-F238E27FC236}">
                <a16:creationId xmlns:a16="http://schemas.microsoft.com/office/drawing/2014/main" id="{8DDC58D8-CCD9-483F-9E19-B20BB740DFAC}"/>
              </a:ext>
            </a:extLst>
          </p:cNvPr>
          <p:cNvSpPr>
            <a:spLocks noChangeShapeType="1"/>
          </p:cNvSpPr>
          <p:nvPr/>
        </p:nvSpPr>
        <p:spPr bwMode="auto">
          <a:xfrm>
            <a:off x="122176" y="531633"/>
            <a:ext cx="9489506" cy="12136"/>
          </a:xfrm>
          <a:prstGeom prst="line">
            <a:avLst/>
          </a:prstGeom>
          <a:noFill/>
          <a:ln w="63500" cmpd="thinThick">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ＭＳ ゴシック" panose="020B0609070205080204" pitchFamily="49" charset="-128"/>
              <a:ea typeface="ＭＳ ゴシック" panose="020B0609070205080204" pitchFamily="49" charset="-128"/>
            </a:endParaRPr>
          </a:p>
        </p:txBody>
      </p:sp>
      <p:sp>
        <p:nvSpPr>
          <p:cNvPr id="20" name="Rectangle 2">
            <a:extLst>
              <a:ext uri="{FF2B5EF4-FFF2-40B4-BE49-F238E27FC236}">
                <a16:creationId xmlns:a16="http://schemas.microsoft.com/office/drawing/2014/main" id="{BFF2EEF9-55B2-4B16-BF2F-C697114DF937}"/>
              </a:ext>
            </a:extLst>
          </p:cNvPr>
          <p:cNvSpPr txBox="1">
            <a:spLocks/>
          </p:cNvSpPr>
          <p:nvPr/>
        </p:nvSpPr>
        <p:spPr>
          <a:xfrm>
            <a:off x="122176" y="759773"/>
            <a:ext cx="9653129" cy="5445234"/>
          </a:xfrm>
          <a:prstGeom prst="rect">
            <a:avLst/>
          </a:prstGeom>
          <a:solidFill>
            <a:srgbClr val="FFFFCC"/>
          </a:solidFill>
          <a:ln w="38100" cmpd="dbl">
            <a:solidFill>
              <a:schemeClr val="tx1">
                <a:lumMod val="50000"/>
                <a:lumOff val="50000"/>
              </a:schemeClr>
            </a:solidFill>
            <a:round/>
          </a:ln>
        </p:spPr>
        <p:txBody>
          <a:bodyPr wrap="square" lIns="90439" tIns="90439" rIns="90439" bIns="90439" rtlCol="0" anchor="ctr">
            <a:noAutofit/>
          </a:bodyPr>
          <a:lstStyle>
            <a:defPPr>
              <a:defRPr lang="ja-JP"/>
            </a:defPPr>
            <a:lvl1pPr marL="92075" indent="-92075" defTabSz="844083">
              <a:spcBef>
                <a:spcPct val="20000"/>
              </a:spcBef>
              <a:buFont typeface="Wingdings" panose="05000000000000000000" pitchFamily="2" charset="2"/>
              <a:buChar char="l"/>
              <a:defRPr sz="1600">
                <a:latin typeface="HGPｺﾞｼｯｸM" panose="020B0600000000000000" pitchFamily="50" charset="-128"/>
                <a:ea typeface="HGPｺﾞｼｯｸM" panose="020B0600000000000000" pitchFamily="50" charset="-128"/>
              </a:defRPr>
            </a:lvl1pPr>
            <a:lvl2pPr marL="685817" indent="-263776" defTabSz="844083">
              <a:spcBef>
                <a:spcPct val="20000"/>
              </a:spcBef>
              <a:buFont typeface="Arial" pitchFamily="34" charset="0"/>
              <a:buChar char="–"/>
              <a:defRPr sz="2585"/>
            </a:lvl2pPr>
            <a:lvl3pPr marL="1055103" indent="-211021" defTabSz="844083">
              <a:spcBef>
                <a:spcPct val="20000"/>
              </a:spcBef>
              <a:buFont typeface="Arial" pitchFamily="34" charset="0"/>
              <a:buChar char="•"/>
              <a:defRPr sz="2215"/>
            </a:lvl3pPr>
            <a:lvl4pPr marL="1477145" indent="-211021" defTabSz="844083">
              <a:spcBef>
                <a:spcPct val="20000"/>
              </a:spcBef>
              <a:buFont typeface="Arial" pitchFamily="34" charset="0"/>
              <a:buChar char="–"/>
              <a:defRPr sz="1846"/>
            </a:lvl4pPr>
            <a:lvl5pPr marL="1899186" indent="-211021" defTabSz="844083">
              <a:spcBef>
                <a:spcPct val="20000"/>
              </a:spcBef>
              <a:buFont typeface="Arial" pitchFamily="34" charset="0"/>
              <a:buChar char="»"/>
              <a:defRPr sz="1846"/>
            </a:lvl5pPr>
            <a:lvl6pPr marL="2321227" indent="-211021" defTabSz="844083">
              <a:spcBef>
                <a:spcPct val="20000"/>
              </a:spcBef>
              <a:buFont typeface="Arial" pitchFamily="34" charset="0"/>
              <a:buChar char="•"/>
              <a:defRPr sz="1846"/>
            </a:lvl6pPr>
            <a:lvl7pPr marL="2743269" indent="-211021" defTabSz="844083">
              <a:spcBef>
                <a:spcPct val="20000"/>
              </a:spcBef>
              <a:buFont typeface="Arial" pitchFamily="34" charset="0"/>
              <a:buChar char="•"/>
              <a:defRPr sz="1846"/>
            </a:lvl7pPr>
            <a:lvl8pPr marL="3165310" indent="-211021" defTabSz="844083">
              <a:spcBef>
                <a:spcPct val="20000"/>
              </a:spcBef>
              <a:buFont typeface="Arial" pitchFamily="34" charset="0"/>
              <a:buChar char="•"/>
              <a:defRPr sz="1846"/>
            </a:lvl8pPr>
            <a:lvl9pPr marL="3587351" indent="-211021" defTabSz="844083">
              <a:spcBef>
                <a:spcPct val="20000"/>
              </a:spcBef>
              <a:buFont typeface="Arial" pitchFamily="34" charset="0"/>
              <a:buChar char="•"/>
              <a:defRPr sz="1846"/>
            </a:lvl9pPr>
          </a:lstStyle>
          <a:p>
            <a:pPr marL="0" indent="0">
              <a:spcBef>
                <a:spcPts val="0"/>
              </a:spcBef>
              <a:buNone/>
            </a:pPr>
            <a:r>
              <a:rPr lang="ja-JP" altLang="en-US" sz="1800" b="1" dirty="0">
                <a:latin typeface="BIZ UDPゴシック" panose="020B0400000000000000" pitchFamily="50" charset="-128"/>
                <a:ea typeface="BIZ UDPゴシック" panose="020B0400000000000000" pitchFamily="50" charset="-128"/>
              </a:rPr>
              <a:t>１．安定的な操業機会の確保</a:t>
            </a:r>
            <a:endParaRPr lang="en-US" altLang="ja-JP" sz="1800" b="1"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（１）</a:t>
            </a:r>
            <a:r>
              <a:rPr lang="ja-JP" altLang="en-US" sz="1800" u="sng" dirty="0">
                <a:latin typeface="BIZ UDPゴシック" panose="020B0400000000000000" pitchFamily="50" charset="-128"/>
                <a:ea typeface="BIZ UDPゴシック" panose="020B0400000000000000" pitchFamily="50" charset="-128"/>
              </a:rPr>
              <a:t>公海資源</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公海における水産資源は、世界各地の地域漁業管理機関</a:t>
            </a:r>
            <a:r>
              <a:rPr lang="en-US" altLang="ja-JP" sz="1800" dirty="0">
                <a:latin typeface="BIZ UDPゴシック" panose="020B0400000000000000" pitchFamily="50" charset="-128"/>
                <a:ea typeface="BIZ UDPゴシック" panose="020B0400000000000000" pitchFamily="50" charset="-128"/>
              </a:rPr>
              <a:t>(RFMO)</a:t>
            </a:r>
            <a:r>
              <a:rPr lang="ja-JP" altLang="en-US" sz="1800" dirty="0">
                <a:latin typeface="BIZ UDPゴシック" panose="020B0400000000000000" pitchFamily="50" charset="-128"/>
                <a:ea typeface="BIZ UDPゴシック" panose="020B0400000000000000" pitchFamily="50" charset="-128"/>
              </a:rPr>
              <a:t>が厳格に資源管理している。</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科学的な根拠に基づく資源管理措置の着実な実施に加え、海洋生態系保全の取り組みを通じ　て、歴史的にわが国が漁獲してきた権益の維持確保が必要。</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（２）</a:t>
            </a:r>
            <a:r>
              <a:rPr lang="ja-JP" altLang="en-US" sz="1800" u="sng" dirty="0">
                <a:latin typeface="BIZ UDPゴシック" panose="020B0400000000000000" pitchFamily="50" charset="-128"/>
                <a:ea typeface="BIZ UDPゴシック" panose="020B0400000000000000" pitchFamily="50" charset="-128"/>
              </a:rPr>
              <a:t>各国</a:t>
            </a:r>
            <a:r>
              <a:rPr lang="en-US" altLang="ja-JP" sz="1800" u="sng" dirty="0">
                <a:latin typeface="BIZ UDPゴシック" panose="020B0400000000000000" pitchFamily="50" charset="-128"/>
                <a:ea typeface="BIZ UDPゴシック" panose="020B0400000000000000" pitchFamily="50" charset="-128"/>
              </a:rPr>
              <a:t>200</a:t>
            </a:r>
            <a:r>
              <a:rPr lang="ja-JP" altLang="en-US" sz="1800" u="sng" dirty="0">
                <a:latin typeface="BIZ UDPゴシック" panose="020B0400000000000000" pitchFamily="50" charset="-128"/>
                <a:ea typeface="BIZ UDPゴシック" panose="020B0400000000000000" pitchFamily="50" charset="-128"/>
              </a:rPr>
              <a:t>海里内資源</a:t>
            </a:r>
            <a:r>
              <a:rPr lang="en-US" altLang="ja-JP" sz="1800" u="sng" dirty="0">
                <a:latin typeface="BIZ UDPゴシック" panose="020B0400000000000000" pitchFamily="50" charset="-128"/>
                <a:ea typeface="BIZ UDPゴシック" panose="020B0400000000000000" pitchFamily="50" charset="-128"/>
              </a:rPr>
              <a:t>(</a:t>
            </a:r>
            <a:r>
              <a:rPr lang="ja-JP" altLang="en-US" sz="1800" u="sng" dirty="0">
                <a:latin typeface="BIZ UDPゴシック" panose="020B0400000000000000" pitchFamily="50" charset="-128"/>
                <a:ea typeface="BIZ UDPゴシック" panose="020B0400000000000000" pitchFamily="50" charset="-128"/>
              </a:rPr>
              <a:t>海外合弁</a:t>
            </a:r>
            <a:r>
              <a:rPr lang="en-US" altLang="ja-JP" sz="1800" u="sng" dirty="0">
                <a:latin typeface="BIZ UDPゴシック" panose="020B0400000000000000" pitchFamily="50" charset="-128"/>
                <a:ea typeface="BIZ UDPゴシック" panose="020B0400000000000000" pitchFamily="50" charset="-128"/>
              </a:rPr>
              <a:t>)</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200</a:t>
            </a:r>
            <a:r>
              <a:rPr lang="ja-JP" altLang="en-US" sz="1800" dirty="0">
                <a:latin typeface="BIZ UDPゴシック" panose="020B0400000000000000" pitchFamily="50" charset="-128"/>
                <a:ea typeface="BIZ UDPゴシック" panose="020B0400000000000000" pitchFamily="50" charset="-128"/>
              </a:rPr>
              <a:t>海里体制後、現地化を余儀なくされた国で根付いた日系合弁企業は、我が国食料の安定供給に重要な資源権益を維持している。</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これらの合弁企業は、海外漁業協力財団等の海外漁場確保に係わる融資等を受けているが、食料安定供給、資源権益の確保のため、より一層の支援策の検討が必要。　</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b="1" dirty="0">
                <a:latin typeface="BIZ UDPゴシック" panose="020B0400000000000000" pitchFamily="50" charset="-128"/>
                <a:ea typeface="BIZ UDPゴシック" panose="020B0400000000000000" pitchFamily="50" charset="-128"/>
              </a:rPr>
              <a:t>２．経営対策等</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（１）</a:t>
            </a:r>
            <a:r>
              <a:rPr lang="ja-JP" altLang="en-US" sz="1800" u="sng" dirty="0">
                <a:latin typeface="BIZ UDPゴシック" panose="020B0400000000000000" pitchFamily="50" charset="-128"/>
                <a:ea typeface="BIZ UDPゴシック" panose="020B0400000000000000" pitchFamily="50" charset="-128"/>
              </a:rPr>
              <a:t>燃油高騰問題</a:t>
            </a:r>
            <a:r>
              <a:rPr lang="ja-JP" altLang="en-US" sz="1800" dirty="0">
                <a:latin typeface="BIZ UDPゴシック" panose="020B0400000000000000" pitchFamily="50" charset="-128"/>
                <a:ea typeface="BIZ UDPゴシック" panose="020B0400000000000000" pitchFamily="50" charset="-128"/>
              </a:rPr>
              <a:t>（特に外地での燃油は高騰している問題）</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（２）</a:t>
            </a:r>
            <a:r>
              <a:rPr lang="ja-JP" altLang="en-US" sz="1800" u="sng" dirty="0">
                <a:latin typeface="BIZ UDPゴシック" panose="020B0400000000000000" pitchFamily="50" charset="-128"/>
                <a:ea typeface="BIZ UDPゴシック" panose="020B0400000000000000" pitchFamily="50" charset="-128"/>
              </a:rPr>
              <a:t>労働力確保問題</a:t>
            </a:r>
            <a:r>
              <a:rPr lang="ja-JP" altLang="en-US" sz="1800" dirty="0">
                <a:latin typeface="BIZ UDPゴシック" panose="020B0400000000000000" pitchFamily="50" charset="-128"/>
                <a:ea typeface="BIZ UDPゴシック" panose="020B0400000000000000" pitchFamily="50" charset="-128"/>
              </a:rPr>
              <a:t>（特に日本人士官確保が困難、コロナ感染による外地停船、乗組員交代問題　等含む）</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（３）</a:t>
            </a:r>
            <a:r>
              <a:rPr lang="ja-JP" altLang="en-US" sz="1800" u="sng" dirty="0">
                <a:latin typeface="BIZ UDPゴシック" panose="020B0400000000000000" pitchFamily="50" charset="-128"/>
                <a:ea typeface="BIZ UDPゴシック" panose="020B0400000000000000" pitchFamily="50" charset="-128"/>
              </a:rPr>
              <a:t>代船・新船建造問題</a:t>
            </a:r>
            <a:r>
              <a:rPr lang="ja-JP" altLang="en-US" sz="1800" dirty="0">
                <a:latin typeface="BIZ UDPゴシック" panose="020B0400000000000000" pitchFamily="50" charset="-128"/>
                <a:ea typeface="BIZ UDPゴシック" panose="020B0400000000000000" pitchFamily="50" charset="-128"/>
              </a:rPr>
              <a:t>（合弁企業の外国籍船を含む。船価の上昇、我が国造船所の生産・技術能力の低下）</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（４）</a:t>
            </a:r>
            <a:r>
              <a:rPr lang="ja-JP" altLang="en-US" sz="1800" u="sng" dirty="0">
                <a:latin typeface="BIZ UDPゴシック" panose="020B0400000000000000" pitchFamily="50" charset="-128"/>
                <a:ea typeface="BIZ UDPゴシック" panose="020B0400000000000000" pitchFamily="50" charset="-128"/>
              </a:rPr>
              <a:t>漁獲物輸出問題</a:t>
            </a:r>
            <a:r>
              <a:rPr lang="ja-JP" altLang="en-US" sz="1800" dirty="0">
                <a:latin typeface="BIZ UDPゴシック" panose="020B0400000000000000" pitchFamily="50" charset="-128"/>
                <a:ea typeface="BIZ UDPゴシック" panose="020B0400000000000000" pitchFamily="50" charset="-128"/>
              </a:rPr>
              <a:t>（中国、東南アジア等への輸出（現地加工し日本への再輸出含む）に関する漁船施設認定、衛生証明書問題の解消）</a:t>
            </a:r>
          </a:p>
        </p:txBody>
      </p:sp>
      <p:sp>
        <p:nvSpPr>
          <p:cNvPr id="3" name="スライド番号プレースホルダー 2">
            <a:extLst>
              <a:ext uri="{FF2B5EF4-FFF2-40B4-BE49-F238E27FC236}">
                <a16:creationId xmlns:a16="http://schemas.microsoft.com/office/drawing/2014/main" id="{0843DF2E-2669-F1BD-5C7E-1FD3A3322CB8}"/>
              </a:ext>
            </a:extLst>
          </p:cNvPr>
          <p:cNvSpPr>
            <a:spLocks noGrp="1"/>
          </p:cNvSpPr>
          <p:nvPr>
            <p:ph type="sldNum" sz="quarter" idx="12"/>
          </p:nvPr>
        </p:nvSpPr>
        <p:spPr/>
        <p:txBody>
          <a:bodyPr/>
          <a:lstStyle/>
          <a:p>
            <a:fld id="{7D2EDECD-E343-485C-B12C-EB4B8037726B}" type="slidenum">
              <a:rPr kumimoji="1" lang="ja-JP" altLang="en-US" smtClean="0"/>
              <a:t>6</a:t>
            </a:fld>
            <a:endParaRPr kumimoji="1" lang="ja-JP" altLang="en-US"/>
          </a:p>
        </p:txBody>
      </p:sp>
    </p:spTree>
    <p:extLst>
      <p:ext uri="{BB962C8B-B14F-4D97-AF65-F5344CB8AC3E}">
        <p14:creationId xmlns:p14="http://schemas.microsoft.com/office/powerpoint/2010/main" val="3200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
            <a:extLst>
              <a:ext uri="{FF2B5EF4-FFF2-40B4-BE49-F238E27FC236}">
                <a16:creationId xmlns:a16="http://schemas.microsoft.com/office/drawing/2014/main" id="{1343457D-6A4A-47FD-AD22-1F7AF4E7556D}"/>
              </a:ext>
            </a:extLst>
          </p:cNvPr>
          <p:cNvSpPr txBox="1">
            <a:spLocks/>
          </p:cNvSpPr>
          <p:nvPr/>
        </p:nvSpPr>
        <p:spPr bwMode="auto">
          <a:xfrm>
            <a:off x="118381" y="-7555"/>
            <a:ext cx="8089495" cy="461665"/>
          </a:xfrm>
          <a:prstGeom prst="rect">
            <a:avLst/>
          </a:prstGeom>
          <a:noFill/>
        </p:spPr>
        <p:txBody>
          <a:bodyPr wrap="square" rtlCol="0">
            <a:spAutoFit/>
          </a:bodyPr>
          <a:lstStyle>
            <a:defPPr>
              <a:defRPr lang="ja-JP"/>
            </a:defPPr>
            <a:lvl1pPr algn="ctr">
              <a:defRPr sz="2000">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a:latin typeface="BIZ UDPゴシック" panose="020B0400000000000000" pitchFamily="50" charset="-128"/>
                <a:ea typeface="BIZ UDPゴシック" panose="020B0400000000000000" pitchFamily="50" charset="-128"/>
              </a:rPr>
              <a:t>国際漁場における大型トロール漁業等の課題について（２）　</a:t>
            </a:r>
            <a:endParaRPr lang="ja-JP" altLang="en-US" sz="2400" dirty="0">
              <a:latin typeface="BIZ UDPゴシック" panose="020B0400000000000000" pitchFamily="50" charset="-128"/>
              <a:ea typeface="BIZ UDPゴシック" panose="020B0400000000000000" pitchFamily="50" charset="-128"/>
            </a:endParaRPr>
          </a:p>
        </p:txBody>
      </p:sp>
      <p:sp>
        <p:nvSpPr>
          <p:cNvPr id="39" name="Line 11">
            <a:extLst>
              <a:ext uri="{FF2B5EF4-FFF2-40B4-BE49-F238E27FC236}">
                <a16:creationId xmlns:a16="http://schemas.microsoft.com/office/drawing/2014/main" id="{8DDC58D8-CCD9-483F-9E19-B20BB740DFAC}"/>
              </a:ext>
            </a:extLst>
          </p:cNvPr>
          <p:cNvSpPr>
            <a:spLocks noChangeShapeType="1"/>
          </p:cNvSpPr>
          <p:nvPr/>
        </p:nvSpPr>
        <p:spPr bwMode="auto">
          <a:xfrm>
            <a:off x="208247" y="490485"/>
            <a:ext cx="9489506" cy="12136"/>
          </a:xfrm>
          <a:prstGeom prst="line">
            <a:avLst/>
          </a:prstGeom>
          <a:noFill/>
          <a:ln w="63500" cmpd="thinThick">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ＭＳ ゴシック" panose="020B0609070205080204" pitchFamily="49" charset="-128"/>
              <a:ea typeface="ＭＳ ゴシック" panose="020B0609070205080204" pitchFamily="49" charset="-128"/>
            </a:endParaRPr>
          </a:p>
        </p:txBody>
      </p:sp>
      <p:sp>
        <p:nvSpPr>
          <p:cNvPr id="20" name="Rectangle 2">
            <a:extLst>
              <a:ext uri="{FF2B5EF4-FFF2-40B4-BE49-F238E27FC236}">
                <a16:creationId xmlns:a16="http://schemas.microsoft.com/office/drawing/2014/main" id="{BFF2EEF9-55B2-4B16-BF2F-C697114DF937}"/>
              </a:ext>
            </a:extLst>
          </p:cNvPr>
          <p:cNvSpPr txBox="1">
            <a:spLocks/>
          </p:cNvSpPr>
          <p:nvPr/>
        </p:nvSpPr>
        <p:spPr>
          <a:xfrm>
            <a:off x="208247" y="655171"/>
            <a:ext cx="9489506" cy="3041506"/>
          </a:xfrm>
          <a:prstGeom prst="rect">
            <a:avLst/>
          </a:prstGeom>
          <a:solidFill>
            <a:srgbClr val="FFFFCC"/>
          </a:solidFill>
          <a:ln w="38100" cmpd="dbl">
            <a:solidFill>
              <a:schemeClr val="tx1">
                <a:lumMod val="50000"/>
                <a:lumOff val="50000"/>
              </a:schemeClr>
            </a:solidFill>
            <a:round/>
          </a:ln>
        </p:spPr>
        <p:txBody>
          <a:bodyPr wrap="square" lIns="90439" tIns="90439" rIns="90439" bIns="90439" rtlCol="0" anchor="ctr">
            <a:noAutofit/>
          </a:bodyPr>
          <a:lstStyle>
            <a:defPPr>
              <a:defRPr lang="ja-JP"/>
            </a:defPPr>
            <a:lvl1pPr marL="92075" indent="-92075" defTabSz="844083">
              <a:spcBef>
                <a:spcPct val="20000"/>
              </a:spcBef>
              <a:buFont typeface="Wingdings" panose="05000000000000000000" pitchFamily="2" charset="2"/>
              <a:buChar char="l"/>
              <a:defRPr sz="1600">
                <a:latin typeface="HGPｺﾞｼｯｸM" panose="020B0600000000000000" pitchFamily="50" charset="-128"/>
                <a:ea typeface="HGPｺﾞｼｯｸM" panose="020B0600000000000000" pitchFamily="50" charset="-128"/>
              </a:defRPr>
            </a:lvl1pPr>
            <a:lvl2pPr marL="685817" indent="-263776" defTabSz="844083">
              <a:spcBef>
                <a:spcPct val="20000"/>
              </a:spcBef>
              <a:buFont typeface="Arial" pitchFamily="34" charset="0"/>
              <a:buChar char="–"/>
              <a:defRPr sz="2585"/>
            </a:lvl2pPr>
            <a:lvl3pPr marL="1055103" indent="-211021" defTabSz="844083">
              <a:spcBef>
                <a:spcPct val="20000"/>
              </a:spcBef>
              <a:buFont typeface="Arial" pitchFamily="34" charset="0"/>
              <a:buChar char="•"/>
              <a:defRPr sz="2215"/>
            </a:lvl3pPr>
            <a:lvl4pPr marL="1477145" indent="-211021" defTabSz="844083">
              <a:spcBef>
                <a:spcPct val="20000"/>
              </a:spcBef>
              <a:buFont typeface="Arial" pitchFamily="34" charset="0"/>
              <a:buChar char="–"/>
              <a:defRPr sz="1846"/>
            </a:lvl4pPr>
            <a:lvl5pPr marL="1899186" indent="-211021" defTabSz="844083">
              <a:spcBef>
                <a:spcPct val="20000"/>
              </a:spcBef>
              <a:buFont typeface="Arial" pitchFamily="34" charset="0"/>
              <a:buChar char="»"/>
              <a:defRPr sz="1846"/>
            </a:lvl5pPr>
            <a:lvl6pPr marL="2321227" indent="-211021" defTabSz="844083">
              <a:spcBef>
                <a:spcPct val="20000"/>
              </a:spcBef>
              <a:buFont typeface="Arial" pitchFamily="34" charset="0"/>
              <a:buChar char="•"/>
              <a:defRPr sz="1846"/>
            </a:lvl6pPr>
            <a:lvl7pPr marL="2743269" indent="-211021" defTabSz="844083">
              <a:spcBef>
                <a:spcPct val="20000"/>
              </a:spcBef>
              <a:buFont typeface="Arial" pitchFamily="34" charset="0"/>
              <a:buChar char="•"/>
              <a:defRPr sz="1846"/>
            </a:lvl7pPr>
            <a:lvl8pPr marL="3165310" indent="-211021" defTabSz="844083">
              <a:spcBef>
                <a:spcPct val="20000"/>
              </a:spcBef>
              <a:buFont typeface="Arial" pitchFamily="34" charset="0"/>
              <a:buChar char="•"/>
              <a:defRPr sz="1846"/>
            </a:lvl8pPr>
            <a:lvl9pPr marL="3587351" indent="-211021" defTabSz="844083">
              <a:spcBef>
                <a:spcPct val="20000"/>
              </a:spcBef>
              <a:buFont typeface="Arial" pitchFamily="34" charset="0"/>
              <a:buChar char="•"/>
              <a:defRPr sz="1846"/>
            </a:lvl9pPr>
          </a:lstStyle>
          <a:p>
            <a:pPr marL="0" indent="0">
              <a:spcBef>
                <a:spcPts val="0"/>
              </a:spcBef>
              <a:buNone/>
            </a:pPr>
            <a:r>
              <a:rPr lang="ja-JP" altLang="en-US" sz="1800" b="1" dirty="0">
                <a:latin typeface="BIZ UDPゴシック" panose="020B0400000000000000" pitchFamily="50" charset="-128"/>
                <a:ea typeface="BIZ UDPゴシック" panose="020B0400000000000000" pitchFamily="50" charset="-128"/>
              </a:rPr>
              <a:t>３．新たな取り組み</a:t>
            </a:r>
            <a:r>
              <a:rPr lang="ja-JP" altLang="en-US" sz="1800" dirty="0">
                <a:latin typeface="BIZ UDPゴシック" panose="020B0400000000000000" pitchFamily="50" charset="-128"/>
                <a:ea typeface="BIZ UDPゴシック" panose="020B0400000000000000" pitchFamily="50" charset="-128"/>
              </a:rPr>
              <a:t>（食料安全保障問題や養殖用餌料問題と関連付けて検討することが必要）　　　</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（１）</a:t>
            </a:r>
            <a:r>
              <a:rPr lang="ja-JP" altLang="en-US" sz="1800" u="sng" dirty="0">
                <a:latin typeface="BIZ UDPゴシック" panose="020B0400000000000000" pitchFamily="50" charset="-128"/>
                <a:ea typeface="BIZ UDPゴシック" panose="020B0400000000000000" pitchFamily="50" charset="-128"/>
              </a:rPr>
              <a:t>我が国大型トロール漁船による南極海域オキアミ事業の再開の検討</a:t>
            </a:r>
            <a:r>
              <a:rPr lang="ja-JP" altLang="en-US" sz="1800" dirty="0">
                <a:latin typeface="BIZ UDPゴシック" panose="020B0400000000000000" pitchFamily="50" charset="-128"/>
                <a:ea typeface="BIZ UDPゴシック" panose="020B0400000000000000" pitchFamily="50" charset="-128"/>
              </a:rPr>
              <a:t>（別添参照）</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南極海域オキアミは、我が国とロシアが開発。我が国は</a:t>
            </a:r>
            <a:r>
              <a:rPr lang="en-US" altLang="ja-JP" sz="1800" dirty="0">
                <a:latin typeface="BIZ UDPゴシック" panose="020B0400000000000000" pitchFamily="50" charset="-128"/>
                <a:ea typeface="BIZ UDPゴシック" panose="020B0400000000000000" pitchFamily="50" charset="-128"/>
              </a:rPr>
              <a:t>2012</a:t>
            </a:r>
            <a:r>
              <a:rPr lang="ja-JP" altLang="en-US" sz="1800" dirty="0">
                <a:latin typeface="BIZ UDPゴシック" panose="020B0400000000000000" pitchFamily="50" charset="-128"/>
                <a:ea typeface="BIZ UDPゴシック" panose="020B0400000000000000" pitchFamily="50" charset="-128"/>
              </a:rPr>
              <a:t>年まで操業。</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オキアミ資源等を管理する南極海洋生物資源保存条約</a:t>
            </a:r>
            <a:r>
              <a:rPr lang="en-US" altLang="ja-JP" sz="1800" dirty="0">
                <a:latin typeface="BIZ UDPゴシック" panose="020B0400000000000000" pitchFamily="50" charset="-128"/>
                <a:ea typeface="BIZ UDPゴシック" panose="020B0400000000000000" pitchFamily="50" charset="-128"/>
              </a:rPr>
              <a:t>(CCAMLR)</a:t>
            </a:r>
            <a:r>
              <a:rPr lang="ja-JP" altLang="en-US" sz="1800" dirty="0">
                <a:latin typeface="BIZ UDPゴシック" panose="020B0400000000000000" pitchFamily="50" charset="-128"/>
                <a:ea typeface="BIZ UDPゴシック" panose="020B0400000000000000" pitchFamily="50" charset="-128"/>
              </a:rPr>
              <a:t>で我が国は、漁業だけでなく資源調査等でも大きな貢献。南極オキアミは資源状況もよく、我が国も容易に資源アクセスが可能。</a:t>
            </a: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（２）</a:t>
            </a:r>
            <a:r>
              <a:rPr lang="ja-JP" altLang="en-US" sz="1800" u="sng" dirty="0">
                <a:latin typeface="BIZ UDPゴシック" panose="020B0400000000000000" pitchFamily="50" charset="-128"/>
                <a:ea typeface="BIZ UDPゴシック" panose="020B0400000000000000" pitchFamily="50" charset="-128"/>
              </a:rPr>
              <a:t>北太平洋公海域等におけるサバ・イワシ等漁獲開始の検討</a:t>
            </a:r>
            <a:r>
              <a:rPr lang="ja-JP" altLang="en-US" sz="1800" dirty="0">
                <a:latin typeface="BIZ UDPゴシック" panose="020B0400000000000000" pitchFamily="50" charset="-128"/>
                <a:ea typeface="BIZ UDPゴシック" panose="020B0400000000000000" pitchFamily="50" charset="-128"/>
              </a:rPr>
              <a:t>。　　　　　　　　　　　　　　　　　　　　　　　　　　　　　　　　　　　</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北太平洋公海域では、外国漁船が大量にサバ等を漁獲している。我が国トロール漁船による　 　　　　　公海操業の取り組みが必要。　</a:t>
            </a:r>
            <a:endParaRPr lang="en-US" altLang="ja-JP" sz="18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800" dirty="0">
                <a:latin typeface="BIZ UDPゴシック" panose="020B0400000000000000" pitchFamily="50" charset="-128"/>
                <a:ea typeface="BIZ UDPゴシック" panose="020B0400000000000000" pitchFamily="50" charset="-128"/>
              </a:rPr>
              <a:t>　また、我が国</a:t>
            </a:r>
            <a:r>
              <a:rPr lang="en-US" altLang="ja-JP" sz="1800" dirty="0">
                <a:latin typeface="BIZ UDPゴシック" panose="020B0400000000000000" pitchFamily="50" charset="-128"/>
                <a:ea typeface="BIZ UDPゴシック" panose="020B0400000000000000" pitchFamily="50" charset="-128"/>
              </a:rPr>
              <a:t>EEZ</a:t>
            </a:r>
            <a:r>
              <a:rPr lang="ja-JP" altLang="en-US" sz="1800" dirty="0">
                <a:latin typeface="BIZ UDPゴシック" panose="020B0400000000000000" pitchFamily="50" charset="-128"/>
                <a:ea typeface="BIZ UDPゴシック" panose="020B0400000000000000" pitchFamily="50" charset="-128"/>
              </a:rPr>
              <a:t>内についても大型トロール漁船による操業の検討が必要。　</a:t>
            </a:r>
            <a:r>
              <a:rPr lang="ja-JP" altLang="en-US" sz="2000" dirty="0">
                <a:latin typeface="BIZ UDPゴシック" panose="020B0400000000000000" pitchFamily="50" charset="-128"/>
                <a:ea typeface="BIZ UDPゴシック" panose="020B0400000000000000" pitchFamily="50" charset="-128"/>
              </a:rPr>
              <a:t>　　　　　　　　　　　　　　　　　　　　　　　　　　　　　　　　　　　　　　　　　　　　　　　　　　　　　　　　　　　　　　　　　　　　　　　　　　　　　　　　　</a:t>
            </a:r>
            <a:endParaRPr lang="en-US" altLang="ja-JP" sz="2000" u="sng"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843DF2E-2669-F1BD-5C7E-1FD3A3322CB8}"/>
              </a:ext>
            </a:extLst>
          </p:cNvPr>
          <p:cNvSpPr>
            <a:spLocks noGrp="1"/>
          </p:cNvSpPr>
          <p:nvPr>
            <p:ph type="sldNum" sz="quarter" idx="12"/>
          </p:nvPr>
        </p:nvSpPr>
        <p:spPr/>
        <p:txBody>
          <a:bodyPr/>
          <a:lstStyle/>
          <a:p>
            <a:fld id="{7D2EDECD-E343-485C-B12C-EB4B8037726B}" type="slidenum">
              <a:rPr kumimoji="1" lang="ja-JP" altLang="en-US" smtClean="0"/>
              <a:t>7</a:t>
            </a:fld>
            <a:endParaRPr kumimoji="1" lang="ja-JP" altLang="en-US"/>
          </a:p>
        </p:txBody>
      </p:sp>
    </p:spTree>
    <p:extLst>
      <p:ext uri="{BB962C8B-B14F-4D97-AF65-F5344CB8AC3E}">
        <p14:creationId xmlns:p14="http://schemas.microsoft.com/office/powerpoint/2010/main" val="77960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
            <a:extLst>
              <a:ext uri="{FF2B5EF4-FFF2-40B4-BE49-F238E27FC236}">
                <a16:creationId xmlns:a16="http://schemas.microsoft.com/office/drawing/2014/main" id="{1343457D-6A4A-47FD-AD22-1F7AF4E7556D}"/>
              </a:ext>
            </a:extLst>
          </p:cNvPr>
          <p:cNvSpPr txBox="1">
            <a:spLocks/>
          </p:cNvSpPr>
          <p:nvPr/>
        </p:nvSpPr>
        <p:spPr bwMode="auto">
          <a:xfrm>
            <a:off x="122176" y="44842"/>
            <a:ext cx="6194100" cy="461665"/>
          </a:xfrm>
          <a:prstGeom prst="rect">
            <a:avLst/>
          </a:prstGeom>
          <a:noFill/>
        </p:spPr>
        <p:txBody>
          <a:bodyPr wrap="square" rtlCol="0">
            <a:spAutoFit/>
          </a:bodyPr>
          <a:lstStyle>
            <a:defPPr>
              <a:defRPr lang="ja-JP"/>
            </a:defPPr>
            <a:lvl1pPr algn="ctr">
              <a:defRPr sz="2000">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ja-JP" altLang="en-US" sz="2400" b="1" dirty="0">
                <a:latin typeface="BIZ UDPゴシック" panose="020B0400000000000000" pitchFamily="50" charset="-128"/>
                <a:ea typeface="BIZ UDPゴシック" panose="020B0400000000000000" pitchFamily="50" charset="-128"/>
              </a:rPr>
              <a:t>南極海域でオキアミ操業再開が必要な理由 </a:t>
            </a:r>
          </a:p>
        </p:txBody>
      </p:sp>
      <p:sp>
        <p:nvSpPr>
          <p:cNvPr id="39" name="Line 11">
            <a:extLst>
              <a:ext uri="{FF2B5EF4-FFF2-40B4-BE49-F238E27FC236}">
                <a16:creationId xmlns:a16="http://schemas.microsoft.com/office/drawing/2014/main" id="{8DDC58D8-CCD9-483F-9E19-B20BB740DFAC}"/>
              </a:ext>
            </a:extLst>
          </p:cNvPr>
          <p:cNvSpPr>
            <a:spLocks noChangeShapeType="1"/>
          </p:cNvSpPr>
          <p:nvPr/>
        </p:nvSpPr>
        <p:spPr bwMode="auto">
          <a:xfrm>
            <a:off x="122176" y="523757"/>
            <a:ext cx="9489506" cy="12136"/>
          </a:xfrm>
          <a:prstGeom prst="line">
            <a:avLst/>
          </a:prstGeom>
          <a:noFill/>
          <a:ln w="63500" cmpd="thinThick">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ＭＳ ゴシック" panose="020B0609070205080204" pitchFamily="49" charset="-128"/>
              <a:ea typeface="ＭＳ ゴシック" panose="020B0609070205080204" pitchFamily="49" charset="-128"/>
            </a:endParaRPr>
          </a:p>
        </p:txBody>
      </p:sp>
      <p:sp>
        <p:nvSpPr>
          <p:cNvPr id="20" name="Rectangle 2">
            <a:extLst>
              <a:ext uri="{FF2B5EF4-FFF2-40B4-BE49-F238E27FC236}">
                <a16:creationId xmlns:a16="http://schemas.microsoft.com/office/drawing/2014/main" id="{BFF2EEF9-55B2-4B16-BF2F-C697114DF937}"/>
              </a:ext>
            </a:extLst>
          </p:cNvPr>
          <p:cNvSpPr txBox="1">
            <a:spLocks/>
          </p:cNvSpPr>
          <p:nvPr/>
        </p:nvSpPr>
        <p:spPr>
          <a:xfrm>
            <a:off x="122176" y="710110"/>
            <a:ext cx="9628863" cy="5835790"/>
          </a:xfrm>
          <a:prstGeom prst="rect">
            <a:avLst/>
          </a:prstGeom>
          <a:solidFill>
            <a:srgbClr val="FFFFCC"/>
          </a:solidFill>
          <a:ln w="38100" cmpd="dbl">
            <a:solidFill>
              <a:schemeClr val="tx1">
                <a:lumMod val="50000"/>
                <a:lumOff val="50000"/>
              </a:schemeClr>
            </a:solidFill>
            <a:round/>
          </a:ln>
        </p:spPr>
        <p:txBody>
          <a:bodyPr wrap="square" lIns="90439" tIns="90439" rIns="90439" bIns="90439" rtlCol="0" anchor="ctr">
            <a:noAutofit/>
          </a:bodyPr>
          <a:lstStyle>
            <a:defPPr>
              <a:defRPr lang="ja-JP"/>
            </a:defPPr>
            <a:lvl1pPr marL="92075" indent="-92075" defTabSz="844083">
              <a:spcBef>
                <a:spcPct val="20000"/>
              </a:spcBef>
              <a:buFont typeface="Wingdings" panose="05000000000000000000" pitchFamily="2" charset="2"/>
              <a:buChar char="l"/>
              <a:defRPr sz="1600">
                <a:latin typeface="HGPｺﾞｼｯｸM" panose="020B0600000000000000" pitchFamily="50" charset="-128"/>
                <a:ea typeface="HGPｺﾞｼｯｸM" panose="020B0600000000000000" pitchFamily="50" charset="-128"/>
              </a:defRPr>
            </a:lvl1pPr>
            <a:lvl2pPr marL="685817" indent="-263776" defTabSz="844083">
              <a:spcBef>
                <a:spcPct val="20000"/>
              </a:spcBef>
              <a:buFont typeface="Arial" pitchFamily="34" charset="0"/>
              <a:buChar char="–"/>
              <a:defRPr sz="2585"/>
            </a:lvl2pPr>
            <a:lvl3pPr marL="1055103" indent="-211021" defTabSz="844083">
              <a:spcBef>
                <a:spcPct val="20000"/>
              </a:spcBef>
              <a:buFont typeface="Arial" pitchFamily="34" charset="0"/>
              <a:buChar char="•"/>
              <a:defRPr sz="2215"/>
            </a:lvl3pPr>
            <a:lvl4pPr marL="1477145" indent="-211021" defTabSz="844083">
              <a:spcBef>
                <a:spcPct val="20000"/>
              </a:spcBef>
              <a:buFont typeface="Arial" pitchFamily="34" charset="0"/>
              <a:buChar char="–"/>
              <a:defRPr sz="1846"/>
            </a:lvl4pPr>
            <a:lvl5pPr marL="1899186" indent="-211021" defTabSz="844083">
              <a:spcBef>
                <a:spcPct val="20000"/>
              </a:spcBef>
              <a:buFont typeface="Arial" pitchFamily="34" charset="0"/>
              <a:buChar char="»"/>
              <a:defRPr sz="1846"/>
            </a:lvl5pPr>
            <a:lvl6pPr marL="2321227" indent="-211021" defTabSz="844083">
              <a:spcBef>
                <a:spcPct val="20000"/>
              </a:spcBef>
              <a:buFont typeface="Arial" pitchFamily="34" charset="0"/>
              <a:buChar char="•"/>
              <a:defRPr sz="1846"/>
            </a:lvl6pPr>
            <a:lvl7pPr marL="2743269" indent="-211021" defTabSz="844083">
              <a:spcBef>
                <a:spcPct val="20000"/>
              </a:spcBef>
              <a:buFont typeface="Arial" pitchFamily="34" charset="0"/>
              <a:buChar char="•"/>
              <a:defRPr sz="1846"/>
            </a:lvl7pPr>
            <a:lvl8pPr marL="3165310" indent="-211021" defTabSz="844083">
              <a:spcBef>
                <a:spcPct val="20000"/>
              </a:spcBef>
              <a:buFont typeface="Arial" pitchFamily="34" charset="0"/>
              <a:buChar char="•"/>
              <a:defRPr sz="1846"/>
            </a:lvl8pPr>
            <a:lvl9pPr marL="3587351" indent="-211021" defTabSz="844083">
              <a:spcBef>
                <a:spcPct val="20000"/>
              </a:spcBef>
              <a:buFont typeface="Arial" pitchFamily="34" charset="0"/>
              <a:buChar char="•"/>
              <a:defRPr sz="1846"/>
            </a:lvl9pPr>
          </a:lstStyle>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１．食料安全保障問題</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a:t>
            </a:r>
            <a:r>
              <a:rPr lang="ja-JP" altLang="en-US" u="sng" dirty="0">
                <a:latin typeface="BIZ UDPゴシック" panose="020B0400000000000000" pitchFamily="50" charset="-128"/>
                <a:ea typeface="BIZ UDPゴシック" panose="020B0400000000000000" pitchFamily="50" charset="-128"/>
              </a:rPr>
              <a:t>食料安定供給の確保は国家の責務。</a:t>
            </a:r>
            <a:r>
              <a:rPr lang="ja-JP" altLang="en-US" dirty="0">
                <a:latin typeface="BIZ UDPゴシック" panose="020B0400000000000000" pitchFamily="50" charset="-128"/>
                <a:ea typeface="BIZ UDPゴシック" panose="020B0400000000000000" pitchFamily="50" charset="-128"/>
              </a:rPr>
              <a:t>ウクライナ侵略戦争を契機に、各国が直面、再認識し活発な動き。</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南極オキアミは</a:t>
            </a:r>
            <a:r>
              <a:rPr lang="ja-JP" altLang="en-US" u="sng" dirty="0">
                <a:latin typeface="BIZ UDPゴシック" panose="020B0400000000000000" pitchFamily="50" charset="-128"/>
                <a:ea typeface="BIZ UDPゴシック" panose="020B0400000000000000" pitchFamily="50" charset="-128"/>
              </a:rPr>
              <a:t>世界で唯一の莫大な資源量があり、</a:t>
            </a:r>
            <a:r>
              <a:rPr lang="ja-JP" altLang="en-US" dirty="0">
                <a:latin typeface="BIZ UDPゴシック" panose="020B0400000000000000" pitchFamily="50" charset="-128"/>
                <a:ea typeface="BIZ UDPゴシック" panose="020B0400000000000000" pitchFamily="50" charset="-128"/>
              </a:rPr>
              <a:t>有効利用が可能。</a:t>
            </a:r>
          </a:p>
          <a:p>
            <a:pPr marL="0" indent="0">
              <a:spcBef>
                <a:spcPts val="0"/>
              </a:spcBef>
              <a:buNone/>
            </a:pPr>
            <a:endParaRPr lang="ja-JP" altLang="en-US" u="sng"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２．海洋環境の変動と養殖業の振興</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我が国周辺水域の漁船漁業生産は漸減。近年、秋サケ（放流）、サンマ、イカ等では極端な不漁。</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養殖業成長産業化総合戦略では、</a:t>
            </a:r>
            <a:r>
              <a:rPr lang="en-US" altLang="ja-JP" dirty="0">
                <a:latin typeface="BIZ UDPゴシック" panose="020B0400000000000000" pitchFamily="50" charset="-128"/>
                <a:ea typeface="BIZ UDPゴシック" panose="020B0400000000000000" pitchFamily="50" charset="-128"/>
              </a:rPr>
              <a:t>2030</a:t>
            </a:r>
            <a:r>
              <a:rPr lang="ja-JP" altLang="en-US" dirty="0">
                <a:latin typeface="BIZ UDPゴシック" panose="020B0400000000000000" pitchFamily="50" charset="-128"/>
                <a:ea typeface="BIZ UDPゴシック" panose="020B0400000000000000" pitchFamily="50" charset="-128"/>
              </a:rPr>
              <a:t>年生産目標量を約</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倍弱に設定し、養殖業振興に期待。</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一方、養殖用主要餌料である南米産ミールの確保は、年々困難となり、価格は中長期的に上昇。</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a:t>
            </a:r>
            <a:r>
              <a:rPr lang="ja-JP" altLang="en-US" u="sng" dirty="0">
                <a:latin typeface="BIZ UDPゴシック" panose="020B0400000000000000" pitchFamily="50" charset="-128"/>
                <a:ea typeface="BIZ UDPゴシック" panose="020B0400000000000000" pitchFamily="50" charset="-128"/>
              </a:rPr>
              <a:t>養殖用餌料の代替資源としてオキアミミールは有用。</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a:t>
            </a:r>
          </a:p>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３．オキアミ資源の世界的需要は増大</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オキアミは食料及びサプリメント等に加え、ブリ、サーモン等養殖用餌料事業や畜産用飼料事業として世　　　</a:t>
            </a:r>
            <a:endParaRPr lang="en-US" altLang="ja-JP"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界的な需要が増大。</a:t>
            </a:r>
          </a:p>
          <a:p>
            <a:pPr marL="0" indent="0">
              <a:spcBef>
                <a:spcPts val="0"/>
              </a:spcBef>
              <a:buNone/>
            </a:pPr>
            <a:endParaRPr lang="ja-JP" altLang="en-US" u="sng"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４．海洋権益の確保</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日本は</a:t>
            </a:r>
            <a:r>
              <a:rPr lang="en-US" altLang="ja-JP" dirty="0">
                <a:latin typeface="BIZ UDPゴシック" panose="020B0400000000000000" pitchFamily="50" charset="-128"/>
                <a:ea typeface="BIZ UDPゴシック" panose="020B0400000000000000" pitchFamily="50" charset="-128"/>
              </a:rPr>
              <a:t>2012</a:t>
            </a:r>
            <a:r>
              <a:rPr lang="ja-JP" altLang="en-US" dirty="0">
                <a:latin typeface="BIZ UDPゴシック" panose="020B0400000000000000" pitchFamily="50" charset="-128"/>
                <a:ea typeface="BIZ UDPゴシック" panose="020B0400000000000000" pitchFamily="50" charset="-128"/>
              </a:rPr>
              <a:t>年に南極海オキアミ操業から撤退。一方、中国、韓国、ノルウエー等は国家事業として操業。</a:t>
            </a:r>
            <a:endParaRPr lang="en-US" altLang="ja-JP"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ロシアも大規模操業計画を発表（ウクライナ侵略前）。</a:t>
            </a:r>
            <a:r>
              <a:rPr lang="ja-JP" altLang="en-US" u="sng" dirty="0">
                <a:latin typeface="BIZ UDPゴシック" panose="020B0400000000000000" pitchFamily="50" charset="-128"/>
                <a:ea typeface="BIZ UDPゴシック" panose="020B0400000000000000" pitchFamily="50" charset="-128"/>
              </a:rPr>
              <a:t>南極海域の権益の確保は、安全保障問題にも直結。</a:t>
            </a:r>
          </a:p>
          <a:p>
            <a:pPr marL="0" indent="0">
              <a:spcBef>
                <a:spcPts val="0"/>
              </a:spcBef>
              <a:buNone/>
            </a:pPr>
            <a:endParaRPr lang="ja-JP" altLang="en-US" u="sng"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５．水産大国日本の復活・</a:t>
            </a:r>
            <a:r>
              <a:rPr lang="en-US" altLang="ja-JP" b="1" dirty="0">
                <a:latin typeface="BIZ UDPゴシック" panose="020B0400000000000000" pitchFamily="50" charset="-128"/>
                <a:ea typeface="BIZ UDPゴシック" panose="020B0400000000000000" pitchFamily="50" charset="-128"/>
              </a:rPr>
              <a:t>21</a:t>
            </a:r>
            <a:r>
              <a:rPr lang="ja-JP" altLang="en-US" b="1" dirty="0">
                <a:latin typeface="BIZ UDPゴシック" panose="020B0400000000000000" pitchFamily="50" charset="-128"/>
                <a:ea typeface="BIZ UDPゴシック" panose="020B0400000000000000" pitchFamily="50" charset="-128"/>
              </a:rPr>
              <a:t>世紀型の大型漁船の建造</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南極海オキアミ操業には、労働環境、</a:t>
            </a:r>
            <a:r>
              <a:rPr lang="en-US" altLang="ja-JP" dirty="0">
                <a:latin typeface="BIZ UDPゴシック" panose="020B0400000000000000" pitchFamily="50" charset="-128"/>
                <a:ea typeface="BIZ UDPゴシック" panose="020B0400000000000000" pitchFamily="50" charset="-128"/>
              </a:rPr>
              <a:t>SDG</a:t>
            </a:r>
            <a:r>
              <a:rPr lang="ja-JP" altLang="en-US" dirty="0">
                <a:latin typeface="BIZ UDPゴシック" panose="020B0400000000000000" pitchFamily="50" charset="-128"/>
                <a:ea typeface="BIZ UDPゴシック" panose="020B0400000000000000" pitchFamily="50" charset="-128"/>
              </a:rPr>
              <a:t>ｓにも対応出来る世界基準の大型トロール漁船が必要。</a:t>
            </a:r>
          </a:p>
          <a:p>
            <a:pPr marL="0" indent="0">
              <a:spcBef>
                <a:spcPts val="0"/>
              </a:spcBef>
              <a:buNone/>
            </a:pPr>
            <a:r>
              <a:rPr lang="ja-JP" altLang="en-US" dirty="0">
                <a:latin typeface="BIZ UDPゴシック" panose="020B0400000000000000" pitchFamily="50" charset="-128"/>
                <a:ea typeface="BIZ UDPゴシック" panose="020B0400000000000000" pitchFamily="50" charset="-128"/>
              </a:rPr>
              <a:t>　　大型漁船を建造し操業することで、</a:t>
            </a:r>
            <a:r>
              <a:rPr lang="ja-JP" altLang="en-US" u="sng" dirty="0">
                <a:latin typeface="BIZ UDPゴシック" panose="020B0400000000000000" pitchFamily="50" charset="-128"/>
                <a:ea typeface="BIZ UDPゴシック" panose="020B0400000000000000" pitchFamily="50" charset="-128"/>
              </a:rPr>
              <a:t>我が国水産業の新技術の発展と人材確保等が期待できる。</a:t>
            </a:r>
          </a:p>
          <a:p>
            <a:pPr marL="0" indent="0">
              <a:spcBef>
                <a:spcPts val="0"/>
              </a:spcBef>
              <a:buNone/>
            </a:pPr>
            <a:endParaRPr lang="ja-JP" altLang="en-US"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b="1" dirty="0">
                <a:latin typeface="BIZ UDPゴシック" panose="020B0400000000000000" pitchFamily="50" charset="-128"/>
                <a:ea typeface="BIZ UDPゴシック" panose="020B0400000000000000" pitchFamily="50" charset="-128"/>
              </a:rPr>
              <a:t>　上記の状況から、南極海域のオキアミ操業再開を国家プロジェクトとして、早急に取り組むべき。</a:t>
            </a:r>
          </a:p>
        </p:txBody>
      </p:sp>
      <p:sp>
        <p:nvSpPr>
          <p:cNvPr id="3" name="スライド番号プレースホルダー 2">
            <a:extLst>
              <a:ext uri="{FF2B5EF4-FFF2-40B4-BE49-F238E27FC236}">
                <a16:creationId xmlns:a16="http://schemas.microsoft.com/office/drawing/2014/main" id="{E8595B20-A4A8-9F5A-6BB7-30DA8EE666A5}"/>
              </a:ext>
            </a:extLst>
          </p:cNvPr>
          <p:cNvSpPr>
            <a:spLocks noGrp="1"/>
          </p:cNvSpPr>
          <p:nvPr>
            <p:ph type="sldNum" sz="quarter" idx="12"/>
          </p:nvPr>
        </p:nvSpPr>
        <p:spPr/>
        <p:txBody>
          <a:bodyPr/>
          <a:lstStyle/>
          <a:p>
            <a:fld id="{7D2EDECD-E343-485C-B12C-EB4B8037726B}" type="slidenum">
              <a:rPr kumimoji="1" lang="ja-JP" altLang="en-US" smtClean="0"/>
              <a:t>8</a:t>
            </a:fld>
            <a:endParaRPr kumimoji="1" lang="ja-JP" altLang="en-US"/>
          </a:p>
        </p:txBody>
      </p:sp>
    </p:spTree>
    <p:extLst>
      <p:ext uri="{BB962C8B-B14F-4D97-AF65-F5344CB8AC3E}">
        <p14:creationId xmlns:p14="http://schemas.microsoft.com/office/powerpoint/2010/main" val="39925729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1445</Words>
  <Application>Microsoft Office PowerPoint</Application>
  <PresentationFormat>A4 210 x 297 mm</PresentationFormat>
  <Paragraphs>185</Paragraphs>
  <Slides>8</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8</vt:i4>
      </vt:variant>
    </vt:vector>
  </HeadingPairs>
  <TitlesOfParts>
    <vt:vector size="20" baseType="lpstr">
      <vt:lpstr>BIZ UDPゴシック</vt:lpstr>
      <vt:lpstr>BIZ UDゴシック</vt:lpstr>
      <vt:lpstr>ＭＳ Ｐゴシック</vt:lpstr>
      <vt:lpstr>ＭＳ ゴシック</vt:lpstr>
      <vt:lpstr>游ゴシック</vt:lpstr>
      <vt:lpstr>游明朝</vt:lpstr>
      <vt:lpstr>Arial</vt:lpstr>
      <vt:lpstr>Calibri</vt:lpstr>
      <vt:lpstr>Calibri Light</vt:lpstr>
      <vt:lpstr>Times New Roman</vt:lpstr>
      <vt:lpstr>Wingdings</vt:lpstr>
      <vt:lpstr>Office テーマ</vt:lpstr>
      <vt:lpstr>PowerPoint プレゼンテーション</vt:lpstr>
      <vt:lpstr>世界の漁場における持続的な水産資源の開発利用、水産物の我が国への安定供給、秩序ある水産貿易振興等をはかるとともに、大型船による国際漁場におけるトロール漁業及びその他底魚等漁業(「トロール等漁業」と総称)の健全な発展に寄与することを目的として、大手水産会社を中心に昭和43年(1968年)に設立された団体。</vt:lpstr>
      <vt:lpstr>日本トロール底魚協会会員漁船が操業する海域</vt:lpstr>
      <vt:lpstr>対象魚種　(会員漁船の主要対象魚種)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吉岡明子</dc:creator>
  <cp:lastModifiedBy>AKIMOTO NAOHIKO</cp:lastModifiedBy>
  <cp:revision>396</cp:revision>
  <cp:lastPrinted>2022-11-16T02:02:00Z</cp:lastPrinted>
  <dcterms:created xsi:type="dcterms:W3CDTF">2019-08-05T09:28:32Z</dcterms:created>
  <dcterms:modified xsi:type="dcterms:W3CDTF">2022-11-16T05:15:53Z</dcterms:modified>
</cp:coreProperties>
</file>